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57" r:id="rId3"/>
    <p:sldId id="260" r:id="rId4"/>
    <p:sldId id="261" r:id="rId5"/>
    <p:sldId id="311" r:id="rId6"/>
    <p:sldId id="313" r:id="rId7"/>
    <p:sldId id="270" r:id="rId8"/>
    <p:sldId id="314" r:id="rId9"/>
    <p:sldId id="267" r:id="rId10"/>
    <p:sldId id="280" r:id="rId11"/>
    <p:sldId id="281" r:id="rId12"/>
    <p:sldId id="284" r:id="rId13"/>
    <p:sldId id="315" r:id="rId14"/>
    <p:sldId id="316" r:id="rId15"/>
    <p:sldId id="265" r:id="rId16"/>
    <p:sldId id="317" r:id="rId17"/>
    <p:sldId id="279" r:id="rId18"/>
    <p:sldId id="318" r:id="rId19"/>
    <p:sldId id="262" r:id="rId20"/>
    <p:sldId id="266" r:id="rId21"/>
  </p:sldIdLst>
  <p:sldSz cx="9144000" cy="5143500" type="screen16x9"/>
  <p:notesSz cx="6858000" cy="9144000"/>
  <p:embeddedFontLst>
    <p:embeddedFont>
      <p:font typeface="Anton" pitchFamily="2" charset="0"/>
      <p:regular r:id="rId23"/>
    </p:embeddedFont>
    <p:embeddedFont>
      <p:font typeface="Hind" panose="02000000000000000000" pitchFamily="2" charset="0"/>
      <p:regular r:id="rId24"/>
      <p:bold r:id="rId25"/>
    </p:embeddedFont>
    <p:embeddedFont>
      <p:font typeface="Hind Light" panose="02000000000000000000" pitchFamily="2" charset="0"/>
      <p:regular r:id="rId26"/>
    </p:embeddedFont>
    <p:embeddedFont>
      <p:font typeface="Nunito Light" pitchFamily="2" charset="0"/>
      <p:regular r:id="rId27"/>
      <p:italic r:id="rId28"/>
    </p:embeddedFont>
    <p:embeddedFont>
      <p:font typeface="Poppins" panose="000005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EBA6DD-CA35-49CD-B72B-7B3E254A56D0}">
  <a:tblStyle styleId="{2CEBA6DD-CA35-49CD-B72B-7B3E254A56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51" autoAdjust="0"/>
  </p:normalViewPr>
  <p:slideViewPr>
    <p:cSldViewPr snapToGrid="0">
      <p:cViewPr>
        <p:scale>
          <a:sx n="110" d="100"/>
          <a:sy n="110" d="100"/>
        </p:scale>
        <p:origin x="246" y="-8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239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78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73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a1242414e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a1242414e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708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1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62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2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61" r:id="rId6"/>
    <p:sldLayoutId id="2147483662" r:id="rId7"/>
    <p:sldLayoutId id="2147483664" r:id="rId8"/>
    <p:sldLayoutId id="2147483666" r:id="rId9"/>
    <p:sldLayoutId id="2147483668" r:id="rId10"/>
    <p:sldLayoutId id="2147483669" r:id="rId11"/>
    <p:sldLayoutId id="2147483673" r:id="rId12"/>
    <p:sldLayoutId id="2147483675"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1330481" y="1229512"/>
            <a:ext cx="3914100" cy="17202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sz="2000" dirty="0"/>
              <a:t>SYSTEME DE SURVEILLANCE A DOMICILE</a:t>
            </a:r>
            <a:endParaRPr lang="en-US" sz="2000" dirty="0"/>
          </a:p>
        </p:txBody>
      </p:sp>
      <p:sp>
        <p:nvSpPr>
          <p:cNvPr id="2" name="TextBox 1">
            <a:extLst>
              <a:ext uri="{FF2B5EF4-FFF2-40B4-BE49-F238E27FC236}">
                <a16:creationId xmlns:a16="http://schemas.microsoft.com/office/drawing/2014/main" id="{6D8577C8-3CBD-4F6E-92FC-1DB2E6CEB001}"/>
              </a:ext>
            </a:extLst>
          </p:cNvPr>
          <p:cNvSpPr txBox="1"/>
          <p:nvPr/>
        </p:nvSpPr>
        <p:spPr>
          <a:xfrm>
            <a:off x="847125" y="4029947"/>
            <a:ext cx="6047451" cy="538609"/>
          </a:xfrm>
          <a:prstGeom prst="rect">
            <a:avLst/>
          </a:prstGeom>
          <a:noFill/>
        </p:spPr>
        <p:txBody>
          <a:bodyPr wrap="square" rtlCol="0">
            <a:spAutoFit/>
          </a:bodyPr>
          <a:lstStyle/>
          <a:p>
            <a:r>
              <a:rPr lang="fr-FR" dirty="0">
                <a:latin typeface="Poppins" panose="020B0502040204020203" pitchFamily="2" charset="0"/>
                <a:cs typeface="Poppins" panose="020B0502040204020203" pitchFamily="2" charset="0"/>
              </a:rPr>
              <a:t>Encadrés par :</a:t>
            </a:r>
          </a:p>
          <a:p>
            <a:r>
              <a:rPr lang="fr-FR" sz="1500" dirty="0">
                <a:latin typeface="Poppins" panose="020B0502040204020203" pitchFamily="2" charset="0"/>
                <a:cs typeface="Poppins" panose="020B0502040204020203" pitchFamily="2" charset="0"/>
              </a:rPr>
              <a:t>	     Mm, </a:t>
            </a:r>
            <a:r>
              <a:rPr lang="fr-FR" sz="1500" b="1" dirty="0">
                <a:latin typeface="Poppins" panose="020B0502040204020203" pitchFamily="2" charset="0"/>
                <a:cs typeface="Poppins" panose="020B0502040204020203" pitchFamily="2" charset="0"/>
              </a:rPr>
              <a:t>Karima </a:t>
            </a:r>
            <a:r>
              <a:rPr lang="fr-FR" sz="1500" b="1" dirty="0" err="1">
                <a:latin typeface="Poppins" panose="020B0502040204020203" pitchFamily="2" charset="0"/>
                <a:cs typeface="Poppins" panose="020B0502040204020203" pitchFamily="2" charset="0"/>
              </a:rPr>
              <a:t>Kessaissia</a:t>
            </a:r>
            <a:endParaRPr lang="fr-FR" sz="1500" b="1" dirty="0">
              <a:latin typeface="Poppins" panose="020B0502040204020203" pitchFamily="2" charset="0"/>
              <a:cs typeface="Poppins" panose="020B0502040204020203" pitchFamily="2" charset="0"/>
            </a:endParaRPr>
          </a:p>
        </p:txBody>
      </p:sp>
      <p:sp>
        <p:nvSpPr>
          <p:cNvPr id="3" name="TextBox 2">
            <a:extLst>
              <a:ext uri="{FF2B5EF4-FFF2-40B4-BE49-F238E27FC236}">
                <a16:creationId xmlns:a16="http://schemas.microsoft.com/office/drawing/2014/main" id="{3771F82C-1520-4071-BB43-EDB1F8372AD4}"/>
              </a:ext>
            </a:extLst>
          </p:cNvPr>
          <p:cNvSpPr txBox="1"/>
          <p:nvPr/>
        </p:nvSpPr>
        <p:spPr>
          <a:xfrm>
            <a:off x="725314" y="3245117"/>
            <a:ext cx="7693371" cy="784830"/>
          </a:xfrm>
          <a:prstGeom prst="rect">
            <a:avLst/>
          </a:prstGeom>
          <a:noFill/>
        </p:spPr>
        <p:txBody>
          <a:bodyPr wrap="square" rtlCol="0">
            <a:spAutoFit/>
          </a:bodyPr>
          <a:lstStyle/>
          <a:p>
            <a:r>
              <a:rPr lang="fr-FR" sz="1500" dirty="0">
                <a:latin typeface="Poppins" panose="020B0502040204020203" pitchFamily="2" charset="0"/>
                <a:cs typeface="Poppins" panose="020B0502040204020203" pitchFamily="2" charset="0"/>
              </a:rPr>
              <a:t>Présenté par :</a:t>
            </a:r>
          </a:p>
          <a:p>
            <a:r>
              <a:rPr lang="fr-FR" sz="1500" dirty="0">
                <a:latin typeface="Poppins" panose="020B0502040204020203" pitchFamily="2" charset="0"/>
                <a:cs typeface="Poppins" panose="020B0502040204020203" pitchFamily="2" charset="0"/>
              </a:rPr>
              <a:t>	     Ahmed </a:t>
            </a:r>
            <a:r>
              <a:rPr lang="fr-FR" sz="1500" dirty="0" err="1">
                <a:latin typeface="Poppins" panose="020B0502040204020203" pitchFamily="2" charset="0"/>
                <a:cs typeface="Poppins" panose="020B0502040204020203" pitchFamily="2" charset="0"/>
              </a:rPr>
              <a:t>Benyahia</a:t>
            </a:r>
            <a:endParaRPr lang="fr-FR" sz="1500" dirty="0">
              <a:latin typeface="Poppins" panose="020B0502040204020203" pitchFamily="2" charset="0"/>
              <a:cs typeface="Poppins" panose="020B0502040204020203" pitchFamily="2" charset="0"/>
            </a:endParaRPr>
          </a:p>
          <a:p>
            <a:endParaRPr lang="fr-FR" sz="1500" dirty="0">
              <a:latin typeface="Poppins" panose="020B0502040204020203" pitchFamily="2" charset="0"/>
              <a:cs typeface="Poppins" panose="020B0502040204020203" pitchFamily="2" charset="0"/>
            </a:endParaRPr>
          </a:p>
        </p:txBody>
      </p:sp>
      <p:pic>
        <p:nvPicPr>
          <p:cNvPr id="9" name="image1.png">
            <a:extLst>
              <a:ext uri="{FF2B5EF4-FFF2-40B4-BE49-F238E27FC236}">
                <a16:creationId xmlns:a16="http://schemas.microsoft.com/office/drawing/2014/main" id="{98841AAC-39AF-40FE-8F2F-930CF6947D18}"/>
              </a:ext>
            </a:extLst>
          </p:cNvPr>
          <p:cNvPicPr/>
          <p:nvPr/>
        </p:nvPicPr>
        <p:blipFill>
          <a:blip r:embed="rId3" cstate="print"/>
          <a:stretch>
            <a:fillRect/>
          </a:stretch>
        </p:blipFill>
        <p:spPr>
          <a:xfrm>
            <a:off x="7005444" y="465178"/>
            <a:ext cx="1616149" cy="1139049"/>
          </a:xfrm>
          <a:prstGeom prst="rect">
            <a:avLst/>
          </a:prstGeom>
        </p:spPr>
      </p:pic>
      <p:sp>
        <p:nvSpPr>
          <p:cNvPr id="10" name="Google Shape;2278;p39">
            <a:extLst>
              <a:ext uri="{FF2B5EF4-FFF2-40B4-BE49-F238E27FC236}">
                <a16:creationId xmlns:a16="http://schemas.microsoft.com/office/drawing/2014/main" id="{7FB824B7-87A9-46B7-A463-A814A3FC4715}"/>
              </a:ext>
            </a:extLst>
          </p:cNvPr>
          <p:cNvSpPr txBox="1">
            <a:spLocks/>
          </p:cNvSpPr>
          <p:nvPr/>
        </p:nvSpPr>
        <p:spPr>
          <a:xfrm>
            <a:off x="847125" y="446778"/>
            <a:ext cx="4880815" cy="655608"/>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Hind"/>
              <a:buNone/>
              <a:defRPr sz="1600" b="0" i="0" u="none" strike="noStrike" cap="none">
                <a:solidFill>
                  <a:schemeClr val="lt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buSzPts val="1100"/>
              <a:buFont typeface="Arial"/>
              <a:buNone/>
            </a:pPr>
            <a:r>
              <a:rPr lang="en-US" dirty="0">
                <a:latin typeface="Poppins" panose="00000500000000000000" pitchFamily="2" charset="0"/>
                <a:cs typeface="Poppins" panose="00000500000000000000" pitchFamily="2" charset="0"/>
              </a:rPr>
              <a:t>UNIVERSITE M’HAMED BOUGARA – BOUMERDES-</a:t>
            </a:r>
          </a:p>
          <a:p>
            <a:pPr marL="0" indent="0">
              <a:buSzPts val="1100"/>
              <a:buFont typeface="Arial"/>
              <a:buNone/>
            </a:pPr>
            <a:r>
              <a:rPr lang="en-US" dirty="0" err="1">
                <a:latin typeface="Poppins" panose="00000500000000000000" pitchFamily="2" charset="0"/>
                <a:cs typeface="Poppins" panose="00000500000000000000" pitchFamily="2" charset="0"/>
              </a:rPr>
              <a:t>Faculté</a:t>
            </a:r>
            <a:r>
              <a:rPr lang="en-US" dirty="0">
                <a:latin typeface="Poppins" panose="00000500000000000000" pitchFamily="2" charset="0"/>
                <a:cs typeface="Poppins" panose="00000500000000000000" pitchFamily="2" charset="0"/>
              </a:rPr>
              <a:t> de TECHNOLOGIE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63"/>
          <p:cNvSpPr txBox="1">
            <a:spLocks noGrp="1"/>
          </p:cNvSpPr>
          <p:nvPr>
            <p:ph type="title"/>
          </p:nvPr>
        </p:nvSpPr>
        <p:spPr>
          <a:xfrm>
            <a:off x="-6062" y="2194102"/>
            <a:ext cx="2651100" cy="63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3"/>
                </a:solidFill>
              </a:rPr>
              <a:t>Application mobile</a:t>
            </a:r>
            <a:endParaRPr sz="1800" dirty="0">
              <a:solidFill>
                <a:schemeClr val="dk1"/>
              </a:solidFill>
            </a:endParaRPr>
          </a:p>
        </p:txBody>
      </p:sp>
      <p:grpSp>
        <p:nvGrpSpPr>
          <p:cNvPr id="2592" name="Google Shape;2592;p63"/>
          <p:cNvGrpSpPr/>
          <p:nvPr/>
        </p:nvGrpSpPr>
        <p:grpSpPr>
          <a:xfrm>
            <a:off x="4660784" y="709411"/>
            <a:ext cx="1834973" cy="3724678"/>
            <a:chOff x="5186401" y="494525"/>
            <a:chExt cx="1834973" cy="3724678"/>
          </a:xfrm>
        </p:grpSpPr>
        <p:sp>
          <p:nvSpPr>
            <p:cNvPr id="2593" name="Google Shape;2593;p6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2;p63">
            <a:extLst>
              <a:ext uri="{FF2B5EF4-FFF2-40B4-BE49-F238E27FC236}">
                <a16:creationId xmlns:a16="http://schemas.microsoft.com/office/drawing/2014/main" id="{D3AA203E-30CC-49B2-AF1F-9705135FC62F}"/>
              </a:ext>
            </a:extLst>
          </p:cNvPr>
          <p:cNvGrpSpPr/>
          <p:nvPr/>
        </p:nvGrpSpPr>
        <p:grpSpPr>
          <a:xfrm>
            <a:off x="6670468" y="709411"/>
            <a:ext cx="1834973" cy="3724678"/>
            <a:chOff x="5186401" y="494525"/>
            <a:chExt cx="1834973" cy="3724678"/>
          </a:xfrm>
        </p:grpSpPr>
        <p:sp>
          <p:nvSpPr>
            <p:cNvPr id="9" name="Google Shape;2593;p63">
              <a:extLst>
                <a:ext uri="{FF2B5EF4-FFF2-40B4-BE49-F238E27FC236}">
                  <a16:creationId xmlns:a16="http://schemas.microsoft.com/office/drawing/2014/main" id="{EAE0CE40-4DFD-41C8-822A-04B1FBDCEF36}"/>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94;p63">
              <a:extLst>
                <a:ext uri="{FF2B5EF4-FFF2-40B4-BE49-F238E27FC236}">
                  <a16:creationId xmlns:a16="http://schemas.microsoft.com/office/drawing/2014/main" id="{4C87764E-4429-43F9-AC82-F5F308127BC9}"/>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592;p63">
            <a:extLst>
              <a:ext uri="{FF2B5EF4-FFF2-40B4-BE49-F238E27FC236}">
                <a16:creationId xmlns:a16="http://schemas.microsoft.com/office/drawing/2014/main" id="{03870CA7-3150-4149-9D37-3B40A2854D87}"/>
              </a:ext>
            </a:extLst>
          </p:cNvPr>
          <p:cNvGrpSpPr/>
          <p:nvPr/>
        </p:nvGrpSpPr>
        <p:grpSpPr>
          <a:xfrm>
            <a:off x="2651100" y="709411"/>
            <a:ext cx="1834973" cy="3724678"/>
            <a:chOff x="4391973" y="484323"/>
            <a:chExt cx="1834973" cy="3724678"/>
          </a:xfrm>
        </p:grpSpPr>
        <p:sp>
          <p:nvSpPr>
            <p:cNvPr id="12" name="Google Shape;2593;p63">
              <a:extLst>
                <a:ext uri="{FF2B5EF4-FFF2-40B4-BE49-F238E27FC236}">
                  <a16:creationId xmlns:a16="http://schemas.microsoft.com/office/drawing/2014/main" id="{F9AB5228-F777-422B-8C2E-4BA764322CFE}"/>
                </a:ext>
              </a:extLst>
            </p:cNvPr>
            <p:cNvSpPr/>
            <p:nvPr/>
          </p:nvSpPr>
          <p:spPr>
            <a:xfrm>
              <a:off x="4391973" y="484323"/>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594;p63">
              <a:extLst>
                <a:ext uri="{FF2B5EF4-FFF2-40B4-BE49-F238E27FC236}">
                  <a16:creationId xmlns:a16="http://schemas.microsoft.com/office/drawing/2014/main" id="{7ABC2789-547B-4417-B58F-965A13B47017}"/>
                </a:ext>
              </a:extLst>
            </p:cNvPr>
            <p:cNvSpPr/>
            <p:nvPr/>
          </p:nvSpPr>
          <p:spPr>
            <a:xfrm>
              <a:off x="5062327" y="3966902"/>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E56ABBEF-2F3A-42A1-BF28-B189781A0D7D}"/>
              </a:ext>
            </a:extLst>
          </p:cNvPr>
          <p:cNvPicPr>
            <a:picLocks noChangeAspect="1"/>
          </p:cNvPicPr>
          <p:nvPr/>
        </p:nvPicPr>
        <p:blipFill rotWithShape="1">
          <a:blip r:embed="rId3"/>
          <a:srcRect t="3703" b="6914"/>
          <a:stretch/>
        </p:blipFill>
        <p:spPr>
          <a:xfrm>
            <a:off x="4838525" y="927101"/>
            <a:ext cx="1479489" cy="3177515"/>
          </a:xfrm>
          <a:prstGeom prst="rect">
            <a:avLst/>
          </a:prstGeom>
        </p:spPr>
      </p:pic>
      <p:pic>
        <p:nvPicPr>
          <p:cNvPr id="5" name="Picture 4">
            <a:extLst>
              <a:ext uri="{FF2B5EF4-FFF2-40B4-BE49-F238E27FC236}">
                <a16:creationId xmlns:a16="http://schemas.microsoft.com/office/drawing/2014/main" id="{697191E2-B7C0-463E-898B-2ED784A0A155}"/>
              </a:ext>
            </a:extLst>
          </p:cNvPr>
          <p:cNvPicPr>
            <a:picLocks noChangeAspect="1"/>
          </p:cNvPicPr>
          <p:nvPr/>
        </p:nvPicPr>
        <p:blipFill rotWithShape="1">
          <a:blip r:embed="rId4"/>
          <a:srcRect t="3008" b="7160"/>
          <a:stretch/>
        </p:blipFill>
        <p:spPr>
          <a:xfrm>
            <a:off x="2825811" y="927101"/>
            <a:ext cx="1479489" cy="3177515"/>
          </a:xfrm>
          <a:prstGeom prst="rect">
            <a:avLst/>
          </a:prstGeom>
        </p:spPr>
      </p:pic>
      <p:pic>
        <p:nvPicPr>
          <p:cNvPr id="7" name="Picture 6">
            <a:extLst>
              <a:ext uri="{FF2B5EF4-FFF2-40B4-BE49-F238E27FC236}">
                <a16:creationId xmlns:a16="http://schemas.microsoft.com/office/drawing/2014/main" id="{969388DC-AAE9-4398-B359-C38E915CEC0A}"/>
              </a:ext>
            </a:extLst>
          </p:cNvPr>
          <p:cNvPicPr>
            <a:picLocks noChangeAspect="1"/>
          </p:cNvPicPr>
          <p:nvPr/>
        </p:nvPicPr>
        <p:blipFill rotWithShape="1">
          <a:blip r:embed="rId5"/>
          <a:srcRect t="3457" b="6913"/>
          <a:stretch/>
        </p:blipFill>
        <p:spPr>
          <a:xfrm>
            <a:off x="6845300" y="927101"/>
            <a:ext cx="1491988" cy="3178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939663" y="2410550"/>
            <a:ext cx="4346440" cy="8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2400" dirty="0">
                <a:latin typeface="+mn-lt"/>
              </a:rPr>
              <a:t>Fonctionnalités du système </a:t>
            </a:r>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6" name="Google Shape;2499;p53">
            <a:extLst>
              <a:ext uri="{FF2B5EF4-FFF2-40B4-BE49-F238E27FC236}">
                <a16:creationId xmlns:a16="http://schemas.microsoft.com/office/drawing/2014/main" id="{24658698-F0B9-43CA-94C4-CCF7057A68F5}"/>
              </a:ext>
            </a:extLst>
          </p:cNvPr>
          <p:cNvSpPr txBox="1">
            <a:spLocks/>
          </p:cNvSpPr>
          <p:nvPr/>
        </p:nvSpPr>
        <p:spPr>
          <a:xfrm>
            <a:off x="1147733" y="3276161"/>
            <a:ext cx="3930300" cy="883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400"/>
              <a:buFont typeface="Hind"/>
              <a:buNone/>
              <a:defRPr sz="1600" b="0" i="0" u="none" strike="noStrike" cap="none">
                <a:solidFill>
                  <a:schemeClr val="lt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ctr">
              <a:buSzPts val="1100"/>
              <a:buFont typeface="Arial"/>
              <a:buNone/>
            </a:pPr>
            <a:r>
              <a:rPr lang="fr-FR"/>
              <a:t>SUR</a:t>
            </a:r>
          </a:p>
          <a:p>
            <a:pPr marL="0" indent="0" algn="ctr">
              <a:buSzPts val="1100"/>
              <a:buFont typeface="Arial"/>
              <a:buNone/>
            </a:pPr>
            <a:r>
              <a:rPr lang="fr-FR"/>
              <a:t>SYSTEME DE SURVEILLANCE A DOMICILE</a:t>
            </a:r>
            <a:endParaRPr lang="en-US" dirty="0"/>
          </a:p>
        </p:txBody>
      </p:sp>
      <p:pic>
        <p:nvPicPr>
          <p:cNvPr id="8" name="Picture Placeholder 7">
            <a:extLst>
              <a:ext uri="{FF2B5EF4-FFF2-40B4-BE49-F238E27FC236}">
                <a16:creationId xmlns:a16="http://schemas.microsoft.com/office/drawing/2014/main" id="{88993DD0-233F-4080-8A91-C22D69548ED6}"/>
              </a:ext>
            </a:extLst>
          </p:cNvPr>
          <p:cNvPicPr>
            <a:picLocks noGrp="1" noChangeAspect="1"/>
          </p:cNvPicPr>
          <p:nvPr>
            <p:ph type="pic" idx="3"/>
          </p:nvPr>
        </p:nvPicPr>
        <p:blipFill>
          <a:blip r:embed="rId3"/>
          <a:srcRect l="9314" r="9314"/>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6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accent3"/>
                </a:solidFill>
              </a:rPr>
              <a:t>Fonctionnalités du système </a:t>
            </a:r>
          </a:p>
        </p:txBody>
      </p:sp>
      <p:sp>
        <p:nvSpPr>
          <p:cNvPr id="2703" name="Google Shape;2703;p67"/>
          <p:cNvSpPr txBox="1"/>
          <p:nvPr/>
        </p:nvSpPr>
        <p:spPr>
          <a:xfrm>
            <a:off x="482053" y="2483761"/>
            <a:ext cx="1915800" cy="210026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La caméra permet une surveillance en direct, avec la possibilité de visualiser les images et vidéos à distance.</a:t>
            </a:r>
            <a:endParaRPr sz="1300" dirty="0">
              <a:solidFill>
                <a:schemeClr val="dk1"/>
              </a:solidFill>
              <a:latin typeface="Hind"/>
              <a:ea typeface="Hind"/>
              <a:cs typeface="Hind"/>
              <a:sym typeface="Hind"/>
            </a:endParaRPr>
          </a:p>
        </p:txBody>
      </p:sp>
      <p:sp>
        <p:nvSpPr>
          <p:cNvPr id="2705" name="Google Shape;2705;p67"/>
          <p:cNvSpPr txBox="1"/>
          <p:nvPr/>
        </p:nvSpPr>
        <p:spPr>
          <a:xfrm>
            <a:off x="2565523" y="2464291"/>
            <a:ext cx="1915800" cy="211973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Le capteur de flamme identifie les flammes et les incendies potentiels, générant des alertes instantanées en cas de danger.</a:t>
            </a:r>
            <a:endParaRPr lang="en-US" sz="1300" dirty="0">
              <a:solidFill>
                <a:schemeClr val="dk1"/>
              </a:solidFill>
              <a:latin typeface="Hind"/>
              <a:ea typeface="Hind"/>
              <a:cs typeface="Hind"/>
              <a:sym typeface="Hind"/>
            </a:endParaRPr>
          </a:p>
        </p:txBody>
      </p:sp>
      <p:sp>
        <p:nvSpPr>
          <p:cNvPr id="2706" name="Google Shape;2706;p67"/>
          <p:cNvSpPr txBox="1"/>
          <p:nvPr/>
        </p:nvSpPr>
        <p:spPr>
          <a:xfrm>
            <a:off x="6746147" y="2464290"/>
            <a:ext cx="1915800" cy="213920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mn-lt"/>
                <a:ea typeface="Hind"/>
                <a:cs typeface="Hind" panose="02000000000000000000" pitchFamily="2" charset="0"/>
                <a:sym typeface="Hind"/>
              </a:rPr>
              <a:t>Le capteur de lumière ajuste automatiquement la surveillance en fonction des conditions d'éclairage ambiant, assurant une surveillance efficace à tout moment.</a:t>
            </a:r>
            <a:endParaRPr lang="en-US" sz="1300" dirty="0">
              <a:solidFill>
                <a:schemeClr val="dk1"/>
              </a:solidFill>
              <a:latin typeface="+mn-lt"/>
              <a:ea typeface="Hind"/>
              <a:cs typeface="Hind" panose="02000000000000000000" pitchFamily="2" charset="0"/>
              <a:sym typeface="Hind"/>
            </a:endParaRPr>
          </a:p>
        </p:txBody>
      </p:sp>
      <p:sp>
        <p:nvSpPr>
          <p:cNvPr id="2709" name="Google Shape;2709;p67"/>
          <p:cNvSpPr txBox="1"/>
          <p:nvPr/>
        </p:nvSpPr>
        <p:spPr>
          <a:xfrm>
            <a:off x="4612742" y="2483760"/>
            <a:ext cx="1915800" cy="211973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Les capteurs de gaz détectent la présence de gaz inflammables comme le propane ou le butane, et vous avertissent en cas de fuite de gaz dangereuse.</a:t>
            </a:r>
            <a:endParaRPr lang="en-US" sz="1300" dirty="0">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519882" y="1387165"/>
            <a:ext cx="1840142"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lt1"/>
                </a:solidFill>
                <a:latin typeface="+mn-lt"/>
              </a:rPr>
              <a:t>Surveillance visuelle en temps réel </a:t>
            </a:r>
            <a:endParaRPr lang="en" sz="1200" dirty="0">
              <a:solidFill>
                <a:schemeClr val="lt1"/>
              </a:solidFill>
              <a:latin typeface="+mn-lt"/>
            </a:endParaRPr>
          </a:p>
        </p:txBody>
      </p:sp>
      <p:sp>
        <p:nvSpPr>
          <p:cNvPr id="2711" name="Google Shape;2711;p67"/>
          <p:cNvSpPr txBox="1">
            <a:spLocks noGrp="1"/>
          </p:cNvSpPr>
          <p:nvPr>
            <p:ph type="title" idx="4294967295"/>
          </p:nvPr>
        </p:nvSpPr>
        <p:spPr>
          <a:xfrm>
            <a:off x="2609013" y="1387164"/>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accent6"/>
                </a:solidFill>
                <a:effectLst/>
                <a:latin typeface="+mj-lt"/>
                <a:ea typeface="Calibri" panose="020F0502020204030204" pitchFamily="34" charset="0"/>
                <a:cs typeface="Calibri Light" panose="020F0302020204030204" pitchFamily="34" charset="0"/>
              </a:rPr>
              <a:t>Détection de flamme </a:t>
            </a:r>
            <a:endParaRPr sz="1200" dirty="0">
              <a:solidFill>
                <a:schemeClr val="accent6"/>
              </a:solidFill>
              <a:latin typeface="+mj-lt"/>
            </a:endParaRPr>
          </a:p>
        </p:txBody>
      </p:sp>
      <p:sp>
        <p:nvSpPr>
          <p:cNvPr id="2712" name="Google Shape;2712;p67"/>
          <p:cNvSpPr txBox="1">
            <a:spLocks noGrp="1"/>
          </p:cNvSpPr>
          <p:nvPr>
            <p:ph type="title" idx="4294967295"/>
          </p:nvPr>
        </p:nvSpPr>
        <p:spPr>
          <a:xfrm>
            <a:off x="4652612" y="1387164"/>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lt1"/>
                </a:solidFill>
                <a:latin typeface="+mn-lt"/>
                <a:cs typeface="Poppins" panose="00000500000000000000" pitchFamily="2" charset="0"/>
              </a:rPr>
              <a:t>Détection de gaz </a:t>
            </a:r>
            <a:endParaRPr lang="en" sz="1200" dirty="0">
              <a:solidFill>
                <a:schemeClr val="lt1"/>
              </a:solidFill>
              <a:latin typeface="+mn-lt"/>
              <a:cs typeface="Poppins" panose="00000500000000000000" pitchFamily="2" charset="0"/>
            </a:endParaRPr>
          </a:p>
        </p:txBody>
      </p:sp>
      <p:sp>
        <p:nvSpPr>
          <p:cNvPr id="2713" name="Google Shape;2713;p67"/>
          <p:cNvSpPr txBox="1">
            <a:spLocks noGrp="1"/>
          </p:cNvSpPr>
          <p:nvPr>
            <p:ph type="title" idx="4294967295"/>
          </p:nvPr>
        </p:nvSpPr>
        <p:spPr>
          <a:xfrm>
            <a:off x="6788057" y="1387164"/>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accent6"/>
                </a:solidFill>
                <a:effectLst/>
                <a:latin typeface="+mn-lt"/>
                <a:ea typeface="Roboto" panose="02000000000000000000" pitchFamily="2" charset="0"/>
                <a:cs typeface="Calibri Light" panose="020F0302020204030204" pitchFamily="34" charset="0"/>
              </a:rPr>
              <a:t>Détection de lumière </a:t>
            </a:r>
            <a:endParaRPr sz="1200" dirty="0">
              <a:solidFill>
                <a:schemeClr val="accent6"/>
              </a:solidFill>
              <a:latin typeface="+mn-lt"/>
              <a:ea typeface="Roboto" panose="02000000000000000000" pitchFamily="2" charset="0"/>
            </a:endParaRPr>
          </a:p>
        </p:txBody>
      </p:sp>
      <p:cxnSp>
        <p:nvCxnSpPr>
          <p:cNvPr id="2714" name="Google Shape;2714;p67"/>
          <p:cNvCxnSpPr>
            <a:cxnSpLocks/>
            <a:stCxn id="2710" idx="3"/>
            <a:endCxn id="2711" idx="1"/>
          </p:cNvCxnSpPr>
          <p:nvPr/>
        </p:nvCxnSpPr>
        <p:spPr>
          <a:xfrm flipV="1">
            <a:off x="2360024" y="1870674"/>
            <a:ext cx="248989" cy="1"/>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cxnSpLocks/>
            <a:stCxn id="2711" idx="3"/>
            <a:endCxn id="2712" idx="1"/>
          </p:cNvCxnSpPr>
          <p:nvPr/>
        </p:nvCxnSpPr>
        <p:spPr>
          <a:xfrm>
            <a:off x="4445074" y="1870674"/>
            <a:ext cx="207538"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cxnSpLocks/>
            <a:stCxn id="2712" idx="3"/>
            <a:endCxn id="2713" idx="1"/>
          </p:cNvCxnSpPr>
          <p:nvPr/>
        </p:nvCxnSpPr>
        <p:spPr>
          <a:xfrm>
            <a:off x="6488673" y="1870674"/>
            <a:ext cx="299384"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cxnSpLocks/>
            <a:stCxn id="2710" idx="2"/>
            <a:endCxn id="2703" idx="0"/>
          </p:cNvCxnSpPr>
          <p:nvPr/>
        </p:nvCxnSpPr>
        <p:spPr>
          <a:xfrm>
            <a:off x="1439953" y="2354184"/>
            <a:ext cx="0" cy="129577"/>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cxnSpLocks/>
            <a:stCxn id="2711" idx="2"/>
            <a:endCxn id="2705" idx="0"/>
          </p:cNvCxnSpPr>
          <p:nvPr/>
        </p:nvCxnSpPr>
        <p:spPr>
          <a:xfrm flipH="1">
            <a:off x="3523423" y="2354183"/>
            <a:ext cx="3621" cy="110108"/>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cxnSpLocks/>
            <a:stCxn id="2712" idx="2"/>
          </p:cNvCxnSpPr>
          <p:nvPr/>
        </p:nvCxnSpPr>
        <p:spPr>
          <a:xfrm>
            <a:off x="5570643" y="2354183"/>
            <a:ext cx="785" cy="129579"/>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cxnSpLocks/>
            <a:stCxn id="2713" idx="2"/>
            <a:endCxn id="2706" idx="0"/>
          </p:cNvCxnSpPr>
          <p:nvPr/>
        </p:nvCxnSpPr>
        <p:spPr>
          <a:xfrm flipH="1">
            <a:off x="7704047" y="2354183"/>
            <a:ext cx="2041" cy="110107"/>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3" name="Google Shape;2703;p67"/>
          <p:cNvSpPr txBox="1"/>
          <p:nvPr/>
        </p:nvSpPr>
        <p:spPr>
          <a:xfrm>
            <a:off x="441311" y="1969955"/>
            <a:ext cx="1915800" cy="210026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Le capteur de mouvement détecte les mouvements suspects à proximité et déclenche des actions appropriées, telles que l'enregistrement de vidéos ou l'envoi d'alertes.</a:t>
            </a:r>
          </a:p>
        </p:txBody>
      </p:sp>
      <p:sp>
        <p:nvSpPr>
          <p:cNvPr id="2705" name="Google Shape;2705;p67"/>
          <p:cNvSpPr txBox="1"/>
          <p:nvPr/>
        </p:nvSpPr>
        <p:spPr>
          <a:xfrm>
            <a:off x="2524781" y="1950485"/>
            <a:ext cx="1915800" cy="211973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Le capteur de son surveille les variations du niveau sonore, vous permettant de détecter des bruits inhabituels ou suspects.</a:t>
            </a:r>
            <a:endParaRPr lang="en-US" sz="1300" dirty="0">
              <a:solidFill>
                <a:schemeClr val="dk1"/>
              </a:solidFill>
              <a:latin typeface="Hind"/>
              <a:ea typeface="Hind"/>
              <a:cs typeface="Hind"/>
              <a:sym typeface="Hind"/>
            </a:endParaRPr>
          </a:p>
        </p:txBody>
      </p:sp>
      <p:sp>
        <p:nvSpPr>
          <p:cNvPr id="2706" name="Google Shape;2706;p67"/>
          <p:cNvSpPr txBox="1"/>
          <p:nvPr/>
        </p:nvSpPr>
        <p:spPr>
          <a:xfrm>
            <a:off x="6705405" y="1950484"/>
            <a:ext cx="1915800" cy="213920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mn-lt"/>
                <a:ea typeface="Hind"/>
                <a:cs typeface="Hind" panose="02000000000000000000" pitchFamily="2" charset="0"/>
                <a:sym typeface="Hind"/>
              </a:rPr>
              <a:t>Le buzzer émet un signal sonore d'alerte en cas d'événement détecté, attirant votre attention sur une situation particulière.</a:t>
            </a:r>
            <a:endParaRPr lang="en-US" sz="1300" dirty="0">
              <a:solidFill>
                <a:schemeClr val="dk1"/>
              </a:solidFill>
              <a:latin typeface="+mn-lt"/>
              <a:ea typeface="Hind"/>
              <a:cs typeface="Hind" panose="02000000000000000000" pitchFamily="2" charset="0"/>
              <a:sym typeface="Hind"/>
            </a:endParaRPr>
          </a:p>
        </p:txBody>
      </p:sp>
      <p:sp>
        <p:nvSpPr>
          <p:cNvPr id="2709" name="Google Shape;2709;p67"/>
          <p:cNvSpPr txBox="1"/>
          <p:nvPr/>
        </p:nvSpPr>
        <p:spPr>
          <a:xfrm>
            <a:off x="4572000" y="1969954"/>
            <a:ext cx="1915800" cy="211973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300" dirty="0">
                <a:solidFill>
                  <a:schemeClr val="dk1"/>
                </a:solidFill>
                <a:latin typeface="Hind"/>
                <a:ea typeface="Hind"/>
                <a:cs typeface="Hind"/>
                <a:sym typeface="Hind"/>
              </a:rPr>
              <a:t>Les capteurs peuvent être contrôlés à distance à l'aide d'un appareil compatible Bluetooth, offrant une gestion pratique et à distance de votre système de surveillance.</a:t>
            </a:r>
            <a:endParaRPr lang="en-US" sz="1300" dirty="0">
              <a:solidFill>
                <a:schemeClr val="dk1"/>
              </a:solidFill>
              <a:latin typeface="Hind"/>
              <a:ea typeface="Hind"/>
              <a:cs typeface="Hind"/>
              <a:sym typeface="Hind"/>
            </a:endParaRPr>
          </a:p>
        </p:txBody>
      </p:sp>
      <p:sp>
        <p:nvSpPr>
          <p:cNvPr id="2710" name="Google Shape;2710;p67"/>
          <p:cNvSpPr txBox="1">
            <a:spLocks noGrp="1"/>
          </p:cNvSpPr>
          <p:nvPr>
            <p:ph type="title" idx="4294967295"/>
          </p:nvPr>
        </p:nvSpPr>
        <p:spPr>
          <a:xfrm>
            <a:off x="479140" y="873359"/>
            <a:ext cx="1840142"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lt1"/>
                </a:solidFill>
                <a:latin typeface="+mn-lt"/>
              </a:rPr>
              <a:t>Détection de mouvement </a:t>
            </a:r>
            <a:endParaRPr lang="en" sz="1200" dirty="0">
              <a:solidFill>
                <a:schemeClr val="lt1"/>
              </a:solidFill>
              <a:latin typeface="+mn-lt"/>
            </a:endParaRPr>
          </a:p>
        </p:txBody>
      </p:sp>
      <p:sp>
        <p:nvSpPr>
          <p:cNvPr id="2711" name="Google Shape;2711;p67"/>
          <p:cNvSpPr txBox="1">
            <a:spLocks noGrp="1"/>
          </p:cNvSpPr>
          <p:nvPr>
            <p:ph type="title" idx="4294967295"/>
          </p:nvPr>
        </p:nvSpPr>
        <p:spPr>
          <a:xfrm>
            <a:off x="2568271" y="873358"/>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accent6"/>
                </a:solidFill>
                <a:effectLst/>
                <a:latin typeface="+mj-lt"/>
                <a:ea typeface="Calibri" panose="020F0502020204030204" pitchFamily="34" charset="0"/>
                <a:cs typeface="Calibri Light" panose="020F0302020204030204" pitchFamily="34" charset="0"/>
              </a:rPr>
              <a:t>Détection de son </a:t>
            </a:r>
            <a:endParaRPr lang="fr-FR" sz="1200" dirty="0">
              <a:solidFill>
                <a:schemeClr val="accent6"/>
              </a:solidFill>
              <a:latin typeface="+mj-lt"/>
            </a:endParaRPr>
          </a:p>
        </p:txBody>
      </p:sp>
      <p:sp>
        <p:nvSpPr>
          <p:cNvPr id="2712" name="Google Shape;2712;p67"/>
          <p:cNvSpPr txBox="1">
            <a:spLocks noGrp="1"/>
          </p:cNvSpPr>
          <p:nvPr>
            <p:ph type="title" idx="4294967295"/>
          </p:nvPr>
        </p:nvSpPr>
        <p:spPr>
          <a:xfrm>
            <a:off x="4611870" y="873358"/>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lt1"/>
                </a:solidFill>
                <a:latin typeface="+mn-lt"/>
                <a:cs typeface="Poppins" panose="00000500000000000000" pitchFamily="2" charset="0"/>
              </a:rPr>
              <a:t>Contrôle via Bluetooth </a:t>
            </a:r>
            <a:endParaRPr lang="en" sz="1200" dirty="0">
              <a:solidFill>
                <a:schemeClr val="lt1"/>
              </a:solidFill>
              <a:latin typeface="+mn-lt"/>
              <a:cs typeface="Poppins" panose="00000500000000000000" pitchFamily="2" charset="0"/>
            </a:endParaRPr>
          </a:p>
        </p:txBody>
      </p:sp>
      <p:sp>
        <p:nvSpPr>
          <p:cNvPr id="2713" name="Google Shape;2713;p67"/>
          <p:cNvSpPr txBox="1">
            <a:spLocks noGrp="1"/>
          </p:cNvSpPr>
          <p:nvPr>
            <p:ph type="title" idx="4294967295"/>
          </p:nvPr>
        </p:nvSpPr>
        <p:spPr>
          <a:xfrm>
            <a:off x="6747315" y="873358"/>
            <a:ext cx="1836061" cy="967019"/>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accent6"/>
                </a:solidFill>
                <a:effectLst/>
                <a:latin typeface="+mn-lt"/>
                <a:ea typeface="Roboto" panose="02000000000000000000" pitchFamily="2" charset="0"/>
                <a:cs typeface="Calibri Light" panose="020F0302020204030204" pitchFamily="34" charset="0"/>
              </a:rPr>
              <a:t>Buzzer </a:t>
            </a:r>
            <a:endParaRPr lang="fr-FR" sz="1200" dirty="0">
              <a:solidFill>
                <a:schemeClr val="accent6"/>
              </a:solidFill>
              <a:latin typeface="+mn-lt"/>
              <a:ea typeface="Roboto" panose="02000000000000000000" pitchFamily="2" charset="0"/>
            </a:endParaRPr>
          </a:p>
        </p:txBody>
      </p:sp>
      <p:cxnSp>
        <p:nvCxnSpPr>
          <p:cNvPr id="2714" name="Google Shape;2714;p67"/>
          <p:cNvCxnSpPr>
            <a:cxnSpLocks/>
            <a:stCxn id="2710" idx="3"/>
            <a:endCxn id="2711" idx="1"/>
          </p:cNvCxnSpPr>
          <p:nvPr/>
        </p:nvCxnSpPr>
        <p:spPr>
          <a:xfrm flipV="1">
            <a:off x="2319282" y="1356868"/>
            <a:ext cx="248989" cy="1"/>
          </a:xfrm>
          <a:prstGeom prst="straightConnector1">
            <a:avLst/>
          </a:prstGeom>
          <a:noFill/>
          <a:ln w="9525" cap="flat" cmpd="sng">
            <a:solidFill>
              <a:schemeClr val="accent3"/>
            </a:solidFill>
            <a:prstDash val="solid"/>
            <a:round/>
            <a:headEnd type="none" w="med" len="med"/>
            <a:tailEnd type="none" w="med" len="med"/>
          </a:ln>
        </p:spPr>
      </p:cxnSp>
      <p:cxnSp>
        <p:nvCxnSpPr>
          <p:cNvPr id="2715" name="Google Shape;2715;p67"/>
          <p:cNvCxnSpPr>
            <a:cxnSpLocks/>
            <a:stCxn id="2711" idx="3"/>
            <a:endCxn id="2712" idx="1"/>
          </p:cNvCxnSpPr>
          <p:nvPr/>
        </p:nvCxnSpPr>
        <p:spPr>
          <a:xfrm>
            <a:off x="4404332" y="1356868"/>
            <a:ext cx="207538" cy="0"/>
          </a:xfrm>
          <a:prstGeom prst="straightConnector1">
            <a:avLst/>
          </a:prstGeom>
          <a:noFill/>
          <a:ln w="9525" cap="flat" cmpd="sng">
            <a:solidFill>
              <a:schemeClr val="accent3"/>
            </a:solidFill>
            <a:prstDash val="solid"/>
            <a:round/>
            <a:headEnd type="none" w="med" len="med"/>
            <a:tailEnd type="none" w="med" len="med"/>
          </a:ln>
        </p:spPr>
      </p:cxnSp>
      <p:cxnSp>
        <p:nvCxnSpPr>
          <p:cNvPr id="2716" name="Google Shape;2716;p67"/>
          <p:cNvCxnSpPr>
            <a:cxnSpLocks/>
            <a:stCxn id="2712" idx="3"/>
            <a:endCxn id="2713" idx="1"/>
          </p:cNvCxnSpPr>
          <p:nvPr/>
        </p:nvCxnSpPr>
        <p:spPr>
          <a:xfrm>
            <a:off x="6447931" y="1356868"/>
            <a:ext cx="299384" cy="0"/>
          </a:xfrm>
          <a:prstGeom prst="straightConnector1">
            <a:avLst/>
          </a:prstGeom>
          <a:noFill/>
          <a:ln w="9525" cap="flat" cmpd="sng">
            <a:solidFill>
              <a:schemeClr val="accent3"/>
            </a:solidFill>
            <a:prstDash val="solid"/>
            <a:round/>
            <a:headEnd type="none" w="med" len="med"/>
            <a:tailEnd type="none" w="med" len="med"/>
          </a:ln>
        </p:spPr>
      </p:cxnSp>
      <p:cxnSp>
        <p:nvCxnSpPr>
          <p:cNvPr id="2717" name="Google Shape;2717;p67"/>
          <p:cNvCxnSpPr>
            <a:cxnSpLocks/>
            <a:stCxn id="2710" idx="2"/>
            <a:endCxn id="2703" idx="0"/>
          </p:cNvCxnSpPr>
          <p:nvPr/>
        </p:nvCxnSpPr>
        <p:spPr>
          <a:xfrm>
            <a:off x="1399211" y="1840378"/>
            <a:ext cx="0" cy="129577"/>
          </a:xfrm>
          <a:prstGeom prst="straightConnector1">
            <a:avLst/>
          </a:prstGeom>
          <a:noFill/>
          <a:ln w="9525" cap="flat" cmpd="sng">
            <a:solidFill>
              <a:schemeClr val="accent3"/>
            </a:solidFill>
            <a:prstDash val="solid"/>
            <a:round/>
            <a:headEnd type="none" w="med" len="med"/>
            <a:tailEnd type="none" w="med" len="med"/>
          </a:ln>
        </p:spPr>
      </p:cxnSp>
      <p:cxnSp>
        <p:nvCxnSpPr>
          <p:cNvPr id="2718" name="Google Shape;2718;p67"/>
          <p:cNvCxnSpPr>
            <a:cxnSpLocks/>
            <a:stCxn id="2711" idx="2"/>
            <a:endCxn id="2705" idx="0"/>
          </p:cNvCxnSpPr>
          <p:nvPr/>
        </p:nvCxnSpPr>
        <p:spPr>
          <a:xfrm flipH="1">
            <a:off x="3482681" y="1840377"/>
            <a:ext cx="3621" cy="110108"/>
          </a:xfrm>
          <a:prstGeom prst="straightConnector1">
            <a:avLst/>
          </a:prstGeom>
          <a:noFill/>
          <a:ln w="9525" cap="flat" cmpd="sng">
            <a:solidFill>
              <a:schemeClr val="accent3"/>
            </a:solidFill>
            <a:prstDash val="solid"/>
            <a:round/>
            <a:headEnd type="none" w="med" len="med"/>
            <a:tailEnd type="none" w="med" len="med"/>
          </a:ln>
        </p:spPr>
      </p:cxnSp>
      <p:cxnSp>
        <p:nvCxnSpPr>
          <p:cNvPr id="2719" name="Google Shape;2719;p67"/>
          <p:cNvCxnSpPr>
            <a:cxnSpLocks/>
            <a:stCxn id="2712" idx="2"/>
          </p:cNvCxnSpPr>
          <p:nvPr/>
        </p:nvCxnSpPr>
        <p:spPr>
          <a:xfrm>
            <a:off x="5529901" y="1840377"/>
            <a:ext cx="785" cy="129579"/>
          </a:xfrm>
          <a:prstGeom prst="straightConnector1">
            <a:avLst/>
          </a:prstGeom>
          <a:noFill/>
          <a:ln w="9525" cap="flat" cmpd="sng">
            <a:solidFill>
              <a:schemeClr val="accent3"/>
            </a:solidFill>
            <a:prstDash val="solid"/>
            <a:round/>
            <a:headEnd type="none" w="med" len="med"/>
            <a:tailEnd type="none" w="med" len="med"/>
          </a:ln>
        </p:spPr>
      </p:cxnSp>
      <p:cxnSp>
        <p:nvCxnSpPr>
          <p:cNvPr id="2720" name="Google Shape;2720;p67"/>
          <p:cNvCxnSpPr>
            <a:cxnSpLocks/>
            <a:stCxn id="2713" idx="2"/>
            <a:endCxn id="2706" idx="0"/>
          </p:cNvCxnSpPr>
          <p:nvPr/>
        </p:nvCxnSpPr>
        <p:spPr>
          <a:xfrm flipH="1">
            <a:off x="7663305" y="1840377"/>
            <a:ext cx="2041" cy="110107"/>
          </a:xfrm>
          <a:prstGeom prst="straightConnector1">
            <a:avLst/>
          </a:prstGeom>
          <a:noFill/>
          <a:ln w="952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2646340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7" name="Google Shape;2497;p53"/>
          <p:cNvSpPr txBox="1">
            <a:spLocks noGrp="1"/>
          </p:cNvSpPr>
          <p:nvPr>
            <p:ph type="title"/>
          </p:nvPr>
        </p:nvSpPr>
        <p:spPr>
          <a:xfrm>
            <a:off x="4493688" y="2322775"/>
            <a:ext cx="3930300" cy="8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3"/>
                </a:solidFill>
                <a:latin typeface="+mn-lt"/>
              </a:rPr>
              <a:t>Cas d’utilisation </a:t>
            </a:r>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499" name="Google Shape;2499;p53"/>
          <p:cNvSpPr txBox="1">
            <a:spLocks noGrp="1"/>
          </p:cNvSpPr>
          <p:nvPr>
            <p:ph type="subTitle" idx="1"/>
          </p:nvPr>
        </p:nvSpPr>
        <p:spPr>
          <a:xfrm>
            <a:off x="4493613" y="3273450"/>
            <a:ext cx="3930300" cy="8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dirty="0"/>
              <a:t>SUR</a:t>
            </a:r>
          </a:p>
          <a:p>
            <a:pPr marL="0" lvl="0" indent="0" algn="ctr" rtl="0">
              <a:spcBef>
                <a:spcPts val="0"/>
              </a:spcBef>
              <a:spcAft>
                <a:spcPts val="0"/>
              </a:spcAft>
              <a:buClr>
                <a:schemeClr val="dk1"/>
              </a:buClr>
              <a:buSzPts val="1100"/>
              <a:buFont typeface="Arial"/>
              <a:buNone/>
            </a:pPr>
            <a:r>
              <a:rPr lang="fr-FR" dirty="0"/>
              <a:t>SYSTEME DE SURVEILLANCE A DOMICILE</a:t>
            </a:r>
            <a:endParaRPr lang="en-US" dirty="0"/>
          </a:p>
        </p:txBody>
      </p:sp>
      <p:pic>
        <p:nvPicPr>
          <p:cNvPr id="5" name="Picture Placeholder 4">
            <a:extLst>
              <a:ext uri="{FF2B5EF4-FFF2-40B4-BE49-F238E27FC236}">
                <a16:creationId xmlns:a16="http://schemas.microsoft.com/office/drawing/2014/main" id="{9CE9CC90-96A8-4D95-BF7E-760BF10E4404}"/>
              </a:ext>
            </a:extLst>
          </p:cNvPr>
          <p:cNvPicPr>
            <a:picLocks noGrp="1" noChangeAspect="1"/>
          </p:cNvPicPr>
          <p:nvPr>
            <p:ph type="pic" idx="3"/>
          </p:nvPr>
        </p:nvPicPr>
        <p:blipFill>
          <a:blip r:embed="rId3"/>
          <a:srcRect l="9294" r="9294"/>
          <a:stretch>
            <a:fillRect/>
          </a:stretch>
        </p:blipFill>
        <p:spPr/>
      </p:pic>
    </p:spTree>
    <p:extLst>
      <p:ext uri="{BB962C8B-B14F-4D97-AF65-F5344CB8AC3E}">
        <p14:creationId xmlns:p14="http://schemas.microsoft.com/office/powerpoint/2010/main" val="77189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400" name="Google Shape;2400;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solidFill>
                  <a:schemeClr val="accent3"/>
                </a:solidFill>
              </a:rPr>
              <a:t>Cas d’utilisation </a:t>
            </a:r>
          </a:p>
        </p:txBody>
      </p:sp>
      <p:grpSp>
        <p:nvGrpSpPr>
          <p:cNvPr id="72" name="Google Shape;5660;p82">
            <a:extLst>
              <a:ext uri="{FF2B5EF4-FFF2-40B4-BE49-F238E27FC236}">
                <a16:creationId xmlns:a16="http://schemas.microsoft.com/office/drawing/2014/main" id="{1262FF86-43FC-439D-BEB8-1FCD8EDD794B}"/>
              </a:ext>
            </a:extLst>
          </p:cNvPr>
          <p:cNvGrpSpPr/>
          <p:nvPr/>
        </p:nvGrpSpPr>
        <p:grpSpPr>
          <a:xfrm>
            <a:off x="1674359" y="1763080"/>
            <a:ext cx="5795282" cy="1857320"/>
            <a:chOff x="6777990" y="3710194"/>
            <a:chExt cx="1646915" cy="677382"/>
          </a:xfrm>
        </p:grpSpPr>
        <p:grpSp>
          <p:nvGrpSpPr>
            <p:cNvPr id="73" name="Google Shape;5661;p82">
              <a:extLst>
                <a:ext uri="{FF2B5EF4-FFF2-40B4-BE49-F238E27FC236}">
                  <a16:creationId xmlns:a16="http://schemas.microsoft.com/office/drawing/2014/main" id="{32059B99-A655-4605-8E8A-02106AFF5525}"/>
                </a:ext>
              </a:extLst>
            </p:cNvPr>
            <p:cNvGrpSpPr/>
            <p:nvPr/>
          </p:nvGrpSpPr>
          <p:grpSpPr>
            <a:xfrm>
              <a:off x="6777990" y="3874492"/>
              <a:ext cx="411129" cy="513083"/>
              <a:chOff x="6777990" y="3874492"/>
              <a:chExt cx="411129" cy="513083"/>
            </a:xfrm>
          </p:grpSpPr>
          <p:cxnSp>
            <p:nvCxnSpPr>
              <p:cNvPr id="83" name="Google Shape;5662;p82">
                <a:extLst>
                  <a:ext uri="{FF2B5EF4-FFF2-40B4-BE49-F238E27FC236}">
                    <a16:creationId xmlns:a16="http://schemas.microsoft.com/office/drawing/2014/main" id="{FB25446B-AB73-472A-9453-A764ADFB35B6}"/>
                  </a:ext>
                </a:extLst>
              </p:cNvPr>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 name="Google Shape;5663;p82">
                <a:extLst>
                  <a:ext uri="{FF2B5EF4-FFF2-40B4-BE49-F238E27FC236}">
                    <a16:creationId xmlns:a16="http://schemas.microsoft.com/office/drawing/2014/main" id="{E7BC6D18-3C12-4AC4-BAF7-0CE3358A1B48}"/>
                  </a:ext>
                </a:extLst>
              </p:cNvPr>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5664;p82">
              <a:extLst>
                <a:ext uri="{FF2B5EF4-FFF2-40B4-BE49-F238E27FC236}">
                  <a16:creationId xmlns:a16="http://schemas.microsoft.com/office/drawing/2014/main" id="{B2AF7ECF-DD28-42FD-8F60-34DD14A27297}"/>
                </a:ext>
              </a:extLst>
            </p:cNvPr>
            <p:cNvGrpSpPr/>
            <p:nvPr/>
          </p:nvGrpSpPr>
          <p:grpSpPr>
            <a:xfrm>
              <a:off x="7188425" y="3710194"/>
              <a:ext cx="411123" cy="520535"/>
              <a:chOff x="7188425" y="3710194"/>
              <a:chExt cx="411123" cy="520535"/>
            </a:xfrm>
          </p:grpSpPr>
          <p:cxnSp>
            <p:nvCxnSpPr>
              <p:cNvPr id="81" name="Google Shape;5665;p82">
                <a:extLst>
                  <a:ext uri="{FF2B5EF4-FFF2-40B4-BE49-F238E27FC236}">
                    <a16:creationId xmlns:a16="http://schemas.microsoft.com/office/drawing/2014/main" id="{C367AB31-77CF-49C5-B56F-2A757F6E0940}"/>
                  </a:ext>
                </a:extLst>
              </p:cNvPr>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2" name="Google Shape;5666;p82">
                <a:extLst>
                  <a:ext uri="{FF2B5EF4-FFF2-40B4-BE49-F238E27FC236}">
                    <a16:creationId xmlns:a16="http://schemas.microsoft.com/office/drawing/2014/main" id="{D79E54B8-AB91-4A20-9947-0905684AAE15}"/>
                  </a:ext>
                </a:extLst>
              </p:cNvPr>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5667;p82">
              <a:extLst>
                <a:ext uri="{FF2B5EF4-FFF2-40B4-BE49-F238E27FC236}">
                  <a16:creationId xmlns:a16="http://schemas.microsoft.com/office/drawing/2014/main" id="{EF326939-A73E-4630-B705-EA66C593AFD1}"/>
                </a:ext>
              </a:extLst>
            </p:cNvPr>
            <p:cNvGrpSpPr/>
            <p:nvPr/>
          </p:nvGrpSpPr>
          <p:grpSpPr>
            <a:xfrm>
              <a:off x="7603341" y="3874492"/>
              <a:ext cx="411474" cy="513083"/>
              <a:chOff x="7603341" y="3874492"/>
              <a:chExt cx="411474" cy="513083"/>
            </a:xfrm>
          </p:grpSpPr>
          <p:cxnSp>
            <p:nvCxnSpPr>
              <p:cNvPr id="79" name="Google Shape;5668;p82">
                <a:extLst>
                  <a:ext uri="{FF2B5EF4-FFF2-40B4-BE49-F238E27FC236}">
                    <a16:creationId xmlns:a16="http://schemas.microsoft.com/office/drawing/2014/main" id="{1DCA081B-AB97-4E4C-94BD-DF6EB9AB9AA6}"/>
                  </a:ext>
                </a:extLst>
              </p:cNvPr>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0" name="Google Shape;5669;p82">
                <a:extLst>
                  <a:ext uri="{FF2B5EF4-FFF2-40B4-BE49-F238E27FC236}">
                    <a16:creationId xmlns:a16="http://schemas.microsoft.com/office/drawing/2014/main" id="{C8DFEAF8-AA7F-42D7-A61C-D0788273B13C}"/>
                  </a:ext>
                </a:extLst>
              </p:cNvPr>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5670;p82">
              <a:extLst>
                <a:ext uri="{FF2B5EF4-FFF2-40B4-BE49-F238E27FC236}">
                  <a16:creationId xmlns:a16="http://schemas.microsoft.com/office/drawing/2014/main" id="{9886ED4A-EC9F-4229-82D0-E0676DB4B1E8}"/>
                </a:ext>
              </a:extLst>
            </p:cNvPr>
            <p:cNvGrpSpPr/>
            <p:nvPr/>
          </p:nvGrpSpPr>
          <p:grpSpPr>
            <a:xfrm>
              <a:off x="8013776" y="3722847"/>
              <a:ext cx="411129" cy="507881"/>
              <a:chOff x="8013776" y="3722847"/>
              <a:chExt cx="411129" cy="507881"/>
            </a:xfrm>
          </p:grpSpPr>
          <p:cxnSp>
            <p:nvCxnSpPr>
              <p:cNvPr id="77" name="Google Shape;5671;p82">
                <a:extLst>
                  <a:ext uri="{FF2B5EF4-FFF2-40B4-BE49-F238E27FC236}">
                    <a16:creationId xmlns:a16="http://schemas.microsoft.com/office/drawing/2014/main" id="{EFF6B5F8-BB23-42AA-8C36-0088B4AAF6FA}"/>
                  </a:ext>
                </a:extLst>
              </p:cNvPr>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8" name="Google Shape;5672;p82">
                <a:extLst>
                  <a:ext uri="{FF2B5EF4-FFF2-40B4-BE49-F238E27FC236}">
                    <a16:creationId xmlns:a16="http://schemas.microsoft.com/office/drawing/2014/main" id="{1460457A-CFCE-464B-88EB-8CD8C758B4F1}"/>
                  </a:ext>
                </a:extLst>
              </p:cNvPr>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6955;p86">
            <a:extLst>
              <a:ext uri="{FF2B5EF4-FFF2-40B4-BE49-F238E27FC236}">
                <a16:creationId xmlns:a16="http://schemas.microsoft.com/office/drawing/2014/main" id="{563A8F7F-B621-4B58-8096-6B46AAFF84BB}"/>
              </a:ext>
            </a:extLst>
          </p:cNvPr>
          <p:cNvGrpSpPr/>
          <p:nvPr/>
        </p:nvGrpSpPr>
        <p:grpSpPr>
          <a:xfrm>
            <a:off x="2020046" y="2339688"/>
            <a:ext cx="709339" cy="639027"/>
            <a:chOff x="6232000" y="1435050"/>
            <a:chExt cx="488225" cy="481850"/>
          </a:xfrm>
        </p:grpSpPr>
        <p:sp>
          <p:nvSpPr>
            <p:cNvPr id="86" name="Google Shape;6956;p86">
              <a:extLst>
                <a:ext uri="{FF2B5EF4-FFF2-40B4-BE49-F238E27FC236}">
                  <a16:creationId xmlns:a16="http://schemas.microsoft.com/office/drawing/2014/main" id="{2381E5D8-0AC7-4093-A8C6-00B376341C67}"/>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6957;p86">
              <a:extLst>
                <a:ext uri="{FF2B5EF4-FFF2-40B4-BE49-F238E27FC236}">
                  <a16:creationId xmlns:a16="http://schemas.microsoft.com/office/drawing/2014/main" id="{2CD34C2D-3D7D-455C-A986-B2FEEC166EA6}"/>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6958;p86">
              <a:extLst>
                <a:ext uri="{FF2B5EF4-FFF2-40B4-BE49-F238E27FC236}">
                  <a16:creationId xmlns:a16="http://schemas.microsoft.com/office/drawing/2014/main" id="{D9003716-004E-422F-94B3-6DD9D90033DA}"/>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6959;p86">
              <a:extLst>
                <a:ext uri="{FF2B5EF4-FFF2-40B4-BE49-F238E27FC236}">
                  <a16:creationId xmlns:a16="http://schemas.microsoft.com/office/drawing/2014/main" id="{E433C16C-B912-450F-AA4C-02EB8DA92111}"/>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6960;p86">
              <a:extLst>
                <a:ext uri="{FF2B5EF4-FFF2-40B4-BE49-F238E27FC236}">
                  <a16:creationId xmlns:a16="http://schemas.microsoft.com/office/drawing/2014/main" id="{9924F270-4DD9-4469-AC15-77442F608219}"/>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 name="Google Shape;8467;p89">
            <a:extLst>
              <a:ext uri="{FF2B5EF4-FFF2-40B4-BE49-F238E27FC236}">
                <a16:creationId xmlns:a16="http://schemas.microsoft.com/office/drawing/2014/main" id="{24A40EFE-3673-4735-8418-5F5B9CEC262D}"/>
              </a:ext>
            </a:extLst>
          </p:cNvPr>
          <p:cNvGrpSpPr/>
          <p:nvPr/>
        </p:nvGrpSpPr>
        <p:grpSpPr>
          <a:xfrm>
            <a:off x="3510311" y="2239589"/>
            <a:ext cx="645711" cy="698456"/>
            <a:chOff x="-53615675" y="3584850"/>
            <a:chExt cx="279625" cy="319025"/>
          </a:xfrm>
        </p:grpSpPr>
        <p:sp>
          <p:nvSpPr>
            <p:cNvPr id="92" name="Google Shape;8468;p89">
              <a:extLst>
                <a:ext uri="{FF2B5EF4-FFF2-40B4-BE49-F238E27FC236}">
                  <a16:creationId xmlns:a16="http://schemas.microsoft.com/office/drawing/2014/main" id="{B64290A3-FB38-44E2-A21F-6432D5A44423}"/>
                </a:ext>
              </a:extLst>
            </p:cNvPr>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69;p89">
              <a:extLst>
                <a:ext uri="{FF2B5EF4-FFF2-40B4-BE49-F238E27FC236}">
                  <a16:creationId xmlns:a16="http://schemas.microsoft.com/office/drawing/2014/main" id="{4AD9111C-5B92-4CCE-A3F8-7FC698E5E7C1}"/>
                </a:ext>
              </a:extLst>
            </p:cNvPr>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70;p89">
              <a:extLst>
                <a:ext uri="{FF2B5EF4-FFF2-40B4-BE49-F238E27FC236}">
                  <a16:creationId xmlns:a16="http://schemas.microsoft.com/office/drawing/2014/main" id="{0A94644D-7493-400A-B347-70F0D3E2EE07}"/>
                </a:ext>
              </a:extLst>
            </p:cNvPr>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61225EB-2E9B-4A5E-91DE-BB99079E1738}"/>
              </a:ext>
            </a:extLst>
          </p:cNvPr>
          <p:cNvSpPr txBox="1"/>
          <p:nvPr/>
        </p:nvSpPr>
        <p:spPr>
          <a:xfrm>
            <a:off x="1519494" y="3596637"/>
            <a:ext cx="1756439" cy="276999"/>
          </a:xfrm>
          <a:prstGeom prst="rect">
            <a:avLst/>
          </a:prstGeom>
          <a:noFill/>
        </p:spPr>
        <p:txBody>
          <a:bodyPr wrap="square" rtlCol="0">
            <a:spAutoFit/>
          </a:bodyPr>
          <a:lstStyle/>
          <a:p>
            <a:r>
              <a:rPr lang="fr-FR" sz="1200" b="1" i="0" dirty="0">
                <a:solidFill>
                  <a:schemeClr val="tx1"/>
                </a:solidFill>
                <a:effectLst/>
                <a:latin typeface="+mn-lt"/>
              </a:rPr>
              <a:t>Sécurité résidentielle</a:t>
            </a:r>
            <a:endParaRPr lang="fr-FR" sz="1200" b="1" dirty="0">
              <a:solidFill>
                <a:schemeClr val="tx1"/>
              </a:solidFill>
              <a:latin typeface="+mn-lt"/>
            </a:endParaRPr>
          </a:p>
        </p:txBody>
      </p:sp>
      <p:sp>
        <p:nvSpPr>
          <p:cNvPr id="96" name="TextBox 95">
            <a:extLst>
              <a:ext uri="{FF2B5EF4-FFF2-40B4-BE49-F238E27FC236}">
                <a16:creationId xmlns:a16="http://schemas.microsoft.com/office/drawing/2014/main" id="{C8BFDC06-BDD0-471B-86A1-F2BF1F645676}"/>
              </a:ext>
            </a:extLst>
          </p:cNvPr>
          <p:cNvSpPr txBox="1"/>
          <p:nvPr/>
        </p:nvSpPr>
        <p:spPr>
          <a:xfrm>
            <a:off x="2797975" y="1482754"/>
            <a:ext cx="2075866" cy="276999"/>
          </a:xfrm>
          <a:prstGeom prst="rect">
            <a:avLst/>
          </a:prstGeom>
          <a:noFill/>
        </p:spPr>
        <p:txBody>
          <a:bodyPr wrap="square" rtlCol="0">
            <a:spAutoFit/>
          </a:bodyPr>
          <a:lstStyle/>
          <a:p>
            <a:r>
              <a:rPr lang="fr-FR" sz="1200" b="1" i="0" dirty="0">
                <a:solidFill>
                  <a:schemeClr val="tx1"/>
                </a:solidFill>
                <a:effectLst/>
                <a:latin typeface="+mn-lt"/>
              </a:rPr>
              <a:t>Surveillance des enfants</a:t>
            </a:r>
            <a:endParaRPr lang="fr-FR" sz="1200" b="1" dirty="0">
              <a:solidFill>
                <a:schemeClr val="tx1"/>
              </a:solidFill>
              <a:latin typeface="+mn-lt"/>
            </a:endParaRPr>
          </a:p>
        </p:txBody>
      </p:sp>
      <p:sp>
        <p:nvSpPr>
          <p:cNvPr id="97" name="TextBox 96">
            <a:extLst>
              <a:ext uri="{FF2B5EF4-FFF2-40B4-BE49-F238E27FC236}">
                <a16:creationId xmlns:a16="http://schemas.microsoft.com/office/drawing/2014/main" id="{426309B7-5D9A-441C-BF6F-0F4F40C1CD19}"/>
              </a:ext>
            </a:extLst>
          </p:cNvPr>
          <p:cNvSpPr txBox="1"/>
          <p:nvPr/>
        </p:nvSpPr>
        <p:spPr>
          <a:xfrm>
            <a:off x="5899313" y="1482753"/>
            <a:ext cx="1693936" cy="276999"/>
          </a:xfrm>
          <a:prstGeom prst="rect">
            <a:avLst/>
          </a:prstGeom>
          <a:noFill/>
        </p:spPr>
        <p:txBody>
          <a:bodyPr wrap="square" rtlCol="0">
            <a:spAutoFit/>
          </a:bodyPr>
          <a:lstStyle/>
          <a:p>
            <a:r>
              <a:rPr lang="fr-FR" sz="1200" b="1" i="0" dirty="0">
                <a:solidFill>
                  <a:schemeClr val="tx1"/>
                </a:solidFill>
                <a:effectLst/>
                <a:latin typeface="+mn-lt"/>
              </a:rPr>
              <a:t>Détection d'incendie</a:t>
            </a:r>
            <a:endParaRPr lang="fr-FR" sz="1200" b="1" dirty="0">
              <a:solidFill>
                <a:schemeClr val="tx1"/>
              </a:solidFill>
              <a:latin typeface="+mn-lt"/>
            </a:endParaRPr>
          </a:p>
        </p:txBody>
      </p:sp>
      <p:grpSp>
        <p:nvGrpSpPr>
          <p:cNvPr id="98" name="Google Shape;6878;p86">
            <a:extLst>
              <a:ext uri="{FF2B5EF4-FFF2-40B4-BE49-F238E27FC236}">
                <a16:creationId xmlns:a16="http://schemas.microsoft.com/office/drawing/2014/main" id="{ABC1C1C8-D543-4E32-8755-76918E27BE0B}"/>
              </a:ext>
            </a:extLst>
          </p:cNvPr>
          <p:cNvGrpSpPr/>
          <p:nvPr/>
        </p:nvGrpSpPr>
        <p:grpSpPr>
          <a:xfrm>
            <a:off x="6490887" y="2386636"/>
            <a:ext cx="695357" cy="566022"/>
            <a:chOff x="4467200" y="877100"/>
            <a:chExt cx="481825" cy="423475"/>
          </a:xfrm>
        </p:grpSpPr>
        <p:sp>
          <p:nvSpPr>
            <p:cNvPr id="99" name="Google Shape;6879;p86">
              <a:extLst>
                <a:ext uri="{FF2B5EF4-FFF2-40B4-BE49-F238E27FC236}">
                  <a16:creationId xmlns:a16="http://schemas.microsoft.com/office/drawing/2014/main" id="{8C5D8FF5-41A4-45D3-A71C-971AD65E5BC0}"/>
                </a:ext>
              </a:extLst>
            </p:cNvPr>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6880;p86">
              <a:extLst>
                <a:ext uri="{FF2B5EF4-FFF2-40B4-BE49-F238E27FC236}">
                  <a16:creationId xmlns:a16="http://schemas.microsoft.com/office/drawing/2014/main" id="{1E93C035-64B0-4247-90D7-5D9342A587BF}"/>
                </a:ext>
              </a:extLst>
            </p:cNvPr>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 name="Google Shape;6881;p86">
              <a:extLst>
                <a:ext uri="{FF2B5EF4-FFF2-40B4-BE49-F238E27FC236}">
                  <a16:creationId xmlns:a16="http://schemas.microsoft.com/office/drawing/2014/main" id="{890DCF74-021F-42A3-A2A7-C16AAFBFA7F3}"/>
                </a:ext>
              </a:extLst>
            </p:cNvPr>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6882;p86">
              <a:extLst>
                <a:ext uri="{FF2B5EF4-FFF2-40B4-BE49-F238E27FC236}">
                  <a16:creationId xmlns:a16="http://schemas.microsoft.com/office/drawing/2014/main" id="{5FB9E0D2-054F-4461-B52A-B8113AC65721}"/>
                </a:ext>
              </a:extLst>
            </p:cNvPr>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 name="TextBox 103">
            <a:extLst>
              <a:ext uri="{FF2B5EF4-FFF2-40B4-BE49-F238E27FC236}">
                <a16:creationId xmlns:a16="http://schemas.microsoft.com/office/drawing/2014/main" id="{B1A70C87-2AF5-40E6-A274-B5087470BC87}"/>
              </a:ext>
            </a:extLst>
          </p:cNvPr>
          <p:cNvSpPr txBox="1"/>
          <p:nvPr/>
        </p:nvSpPr>
        <p:spPr>
          <a:xfrm>
            <a:off x="4232590" y="3643698"/>
            <a:ext cx="2140069" cy="461665"/>
          </a:xfrm>
          <a:prstGeom prst="rect">
            <a:avLst/>
          </a:prstGeom>
          <a:noFill/>
        </p:spPr>
        <p:txBody>
          <a:bodyPr wrap="square" rtlCol="0">
            <a:spAutoFit/>
          </a:bodyPr>
          <a:lstStyle/>
          <a:p>
            <a:pPr algn="ctr"/>
            <a:r>
              <a:rPr lang="fr-FR" sz="1200" b="1" i="0" dirty="0">
                <a:solidFill>
                  <a:schemeClr val="tx1"/>
                </a:solidFill>
                <a:effectLst/>
                <a:latin typeface="+mn-lt"/>
              </a:rPr>
              <a:t>Surveillance des animaux de compagnie</a:t>
            </a:r>
            <a:endParaRPr lang="fr-FR" sz="1200" b="1" dirty="0">
              <a:solidFill>
                <a:schemeClr val="tx1"/>
              </a:solidFill>
              <a:latin typeface="+mn-lt"/>
            </a:endParaRPr>
          </a:p>
        </p:txBody>
      </p:sp>
      <p:grpSp>
        <p:nvGrpSpPr>
          <p:cNvPr id="105" name="Google Shape;9388;p91">
            <a:extLst>
              <a:ext uri="{FF2B5EF4-FFF2-40B4-BE49-F238E27FC236}">
                <a16:creationId xmlns:a16="http://schemas.microsoft.com/office/drawing/2014/main" id="{38CDC8A4-592B-4E03-9529-AF4668A37711}"/>
              </a:ext>
            </a:extLst>
          </p:cNvPr>
          <p:cNvGrpSpPr/>
          <p:nvPr/>
        </p:nvGrpSpPr>
        <p:grpSpPr>
          <a:xfrm>
            <a:off x="4992153" y="2261696"/>
            <a:ext cx="690641" cy="690962"/>
            <a:chOff x="-18994100" y="3334775"/>
            <a:chExt cx="252075" cy="303675"/>
          </a:xfrm>
        </p:grpSpPr>
        <p:sp>
          <p:nvSpPr>
            <p:cNvPr id="106" name="Google Shape;9389;p91">
              <a:extLst>
                <a:ext uri="{FF2B5EF4-FFF2-40B4-BE49-F238E27FC236}">
                  <a16:creationId xmlns:a16="http://schemas.microsoft.com/office/drawing/2014/main" id="{CCCC284C-DEAE-45E2-9428-B580441F4A02}"/>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90;p91">
              <a:extLst>
                <a:ext uri="{FF2B5EF4-FFF2-40B4-BE49-F238E27FC236}">
                  <a16:creationId xmlns:a16="http://schemas.microsoft.com/office/drawing/2014/main" id="{ED1B1F97-9A8F-4710-83CF-BBFFEFDD1BE9}"/>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91;p91">
              <a:extLst>
                <a:ext uri="{FF2B5EF4-FFF2-40B4-BE49-F238E27FC236}">
                  <a16:creationId xmlns:a16="http://schemas.microsoft.com/office/drawing/2014/main" id="{82A45AD0-A34A-4603-BA24-052B58ADE0B3}"/>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92;p91">
              <a:extLst>
                <a:ext uri="{FF2B5EF4-FFF2-40B4-BE49-F238E27FC236}">
                  <a16:creationId xmlns:a16="http://schemas.microsoft.com/office/drawing/2014/main" id="{4E6124DC-5203-418D-96E2-9E1E1A570B7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939663" y="2410550"/>
            <a:ext cx="4346440" cy="80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latin typeface="+mn-lt"/>
              </a:rPr>
              <a:t>TEST</a:t>
            </a:r>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6" name="Google Shape;2499;p53">
            <a:extLst>
              <a:ext uri="{FF2B5EF4-FFF2-40B4-BE49-F238E27FC236}">
                <a16:creationId xmlns:a16="http://schemas.microsoft.com/office/drawing/2014/main" id="{24658698-F0B9-43CA-94C4-CCF7057A68F5}"/>
              </a:ext>
            </a:extLst>
          </p:cNvPr>
          <p:cNvSpPr txBox="1">
            <a:spLocks/>
          </p:cNvSpPr>
          <p:nvPr/>
        </p:nvSpPr>
        <p:spPr>
          <a:xfrm>
            <a:off x="1147733" y="3276161"/>
            <a:ext cx="3930300" cy="883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400"/>
              <a:buFont typeface="Hind"/>
              <a:buNone/>
              <a:defRPr sz="1600" b="0" i="0" u="none" strike="noStrike" cap="none">
                <a:solidFill>
                  <a:schemeClr val="lt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ctr">
              <a:buSzPts val="1100"/>
              <a:buFont typeface="Arial"/>
              <a:buNone/>
            </a:pPr>
            <a:r>
              <a:rPr lang="fr-FR"/>
              <a:t>SUR</a:t>
            </a:r>
          </a:p>
          <a:p>
            <a:pPr marL="0" indent="0" algn="ctr">
              <a:buSzPts val="1100"/>
              <a:buFont typeface="Arial"/>
              <a:buNone/>
            </a:pPr>
            <a:r>
              <a:rPr lang="fr-FR"/>
              <a:t>SYSTEME DE SURVEILLANCE A DOMICILE</a:t>
            </a:r>
            <a:endParaRPr lang="en-US" dirty="0"/>
          </a:p>
        </p:txBody>
      </p:sp>
      <p:pic>
        <p:nvPicPr>
          <p:cNvPr id="5" name="Picture Placeholder 4">
            <a:extLst>
              <a:ext uri="{FF2B5EF4-FFF2-40B4-BE49-F238E27FC236}">
                <a16:creationId xmlns:a16="http://schemas.microsoft.com/office/drawing/2014/main" id="{CBA6CCE1-2AF3-489A-916A-5B1953345B32}"/>
              </a:ext>
            </a:extLst>
          </p:cNvPr>
          <p:cNvPicPr>
            <a:picLocks noGrp="1" noChangeAspect="1"/>
          </p:cNvPicPr>
          <p:nvPr>
            <p:ph type="pic" idx="3"/>
          </p:nvPr>
        </p:nvPicPr>
        <p:blipFill>
          <a:blip r:embed="rId3"/>
          <a:srcRect l="27131" r="27131"/>
          <a:stretch>
            <a:fillRect/>
          </a:stretch>
        </p:blipFill>
        <p:spPr/>
      </p:pic>
    </p:spTree>
    <p:extLst>
      <p:ext uri="{BB962C8B-B14F-4D97-AF65-F5344CB8AC3E}">
        <p14:creationId xmlns:p14="http://schemas.microsoft.com/office/powerpoint/2010/main" val="301047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3" name="Google Shape;2583;p62"/>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6000" b="1" dirty="0"/>
              <a:t>TEST</a:t>
            </a:r>
            <a:endParaRPr sz="6000" b="1" dirty="0"/>
          </a:p>
        </p:txBody>
      </p:sp>
      <p:sp>
        <p:nvSpPr>
          <p:cNvPr id="2584" name="Google Shape;2584;p62"/>
          <p:cNvSpPr/>
          <p:nvPr/>
        </p:nvSpPr>
        <p:spPr>
          <a:xfrm rot="5400000">
            <a:off x="1524288" y="282319"/>
            <a:ext cx="2992255" cy="44418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277606BF-DA4A-43DA-93E5-F7EBE161776B}"/>
              </a:ext>
            </a:extLst>
          </p:cNvPr>
          <p:cNvPicPr>
            <a:picLocks noChangeAspect="1"/>
          </p:cNvPicPr>
          <p:nvPr/>
        </p:nvPicPr>
        <p:blipFill>
          <a:blip r:embed="rId3"/>
          <a:stretch>
            <a:fillRect/>
          </a:stretch>
        </p:blipFill>
        <p:spPr>
          <a:xfrm>
            <a:off x="1312399" y="1205968"/>
            <a:ext cx="3416031" cy="25945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7" name="Google Shape;2497;p53"/>
          <p:cNvSpPr txBox="1">
            <a:spLocks noGrp="1"/>
          </p:cNvSpPr>
          <p:nvPr>
            <p:ph type="title"/>
          </p:nvPr>
        </p:nvSpPr>
        <p:spPr>
          <a:xfrm>
            <a:off x="4493688" y="2322775"/>
            <a:ext cx="3930300" cy="8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3"/>
                </a:solidFill>
                <a:latin typeface="+mn-lt"/>
              </a:rPr>
              <a:t>Conclusion</a:t>
            </a:r>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499" name="Google Shape;2499;p53"/>
          <p:cNvSpPr txBox="1">
            <a:spLocks noGrp="1"/>
          </p:cNvSpPr>
          <p:nvPr>
            <p:ph type="subTitle" idx="1"/>
          </p:nvPr>
        </p:nvSpPr>
        <p:spPr>
          <a:xfrm>
            <a:off x="4493613" y="3273450"/>
            <a:ext cx="3930300" cy="8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dirty="0"/>
              <a:t>SUR</a:t>
            </a:r>
          </a:p>
          <a:p>
            <a:pPr marL="0" lvl="0" indent="0" algn="ctr" rtl="0">
              <a:spcBef>
                <a:spcPts val="0"/>
              </a:spcBef>
              <a:spcAft>
                <a:spcPts val="0"/>
              </a:spcAft>
              <a:buClr>
                <a:schemeClr val="dk1"/>
              </a:buClr>
              <a:buSzPts val="1100"/>
              <a:buFont typeface="Arial"/>
              <a:buNone/>
            </a:pPr>
            <a:r>
              <a:rPr lang="fr-FR" dirty="0"/>
              <a:t>SYSTEME DE SURVEILLANCE A DOMICILE</a:t>
            </a:r>
            <a:endParaRPr lang="en-US" dirty="0"/>
          </a:p>
        </p:txBody>
      </p:sp>
      <p:pic>
        <p:nvPicPr>
          <p:cNvPr id="5" name="Picture Placeholder 4">
            <a:extLst>
              <a:ext uri="{FF2B5EF4-FFF2-40B4-BE49-F238E27FC236}">
                <a16:creationId xmlns:a16="http://schemas.microsoft.com/office/drawing/2014/main" id="{9A9C0276-071E-4964-96EE-3AFC917C568C}"/>
              </a:ext>
            </a:extLst>
          </p:cNvPr>
          <p:cNvPicPr>
            <a:picLocks noGrp="1" noChangeAspect="1"/>
          </p:cNvPicPr>
          <p:nvPr>
            <p:ph type="pic" idx="3"/>
          </p:nvPr>
        </p:nvPicPr>
        <p:blipFill>
          <a:blip r:embed="rId3"/>
          <a:srcRect l="22862" r="22862"/>
          <a:stretch>
            <a:fillRect/>
          </a:stretch>
        </p:blipFill>
        <p:spPr>
          <a:xfrm>
            <a:off x="1081286" y="1156525"/>
            <a:ext cx="2579100" cy="3169800"/>
          </a:xfrm>
        </p:spPr>
      </p:pic>
    </p:spTree>
    <p:extLst>
      <p:ext uri="{BB962C8B-B14F-4D97-AF65-F5344CB8AC3E}">
        <p14:creationId xmlns:p14="http://schemas.microsoft.com/office/powerpoint/2010/main" val="4233759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3"/>
                </a:solidFill>
              </a:rPr>
              <a:t>Conclusion</a:t>
            </a:r>
            <a:endParaRPr dirty="0"/>
          </a:p>
        </p:txBody>
      </p:sp>
      <p:sp>
        <p:nvSpPr>
          <p:cNvPr id="2361" name="Google Shape;2361;p45"/>
          <p:cNvSpPr txBox="1">
            <a:spLocks noGrp="1"/>
          </p:cNvSpPr>
          <p:nvPr>
            <p:ph type="subTitle" idx="1"/>
          </p:nvPr>
        </p:nvSpPr>
        <p:spPr>
          <a:xfrm>
            <a:off x="441326" y="1293300"/>
            <a:ext cx="4345800" cy="2582014"/>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fr-FR" dirty="0"/>
              <a:t>Mon projet de système de surveillance à domicile assure une sécurité renforcée et une tranquillité d'esprit. Il comprend une surveillance visuelle en temps réel, des notifications d'alerte. Des mesures de protection des données sont prises pour respecter la vie privée. Ce projet offre des avantages importants en termes de sécurité, de commodité et de confidentialité, en proposant une solution pratique et efficace pour la surveillance à domicile.</a:t>
            </a:r>
            <a:endParaRPr dirty="0"/>
          </a:p>
        </p:txBody>
      </p:sp>
      <p:pic>
        <p:nvPicPr>
          <p:cNvPr id="5" name="Picture Placeholder 4">
            <a:extLst>
              <a:ext uri="{FF2B5EF4-FFF2-40B4-BE49-F238E27FC236}">
                <a16:creationId xmlns:a16="http://schemas.microsoft.com/office/drawing/2014/main" id="{ADB09B6A-0186-47B1-9AA5-65A024538C2C}"/>
              </a:ext>
            </a:extLst>
          </p:cNvPr>
          <p:cNvPicPr>
            <a:picLocks noGrp="1" noChangeAspect="1"/>
          </p:cNvPicPr>
          <p:nvPr>
            <p:ph type="pic" idx="2"/>
          </p:nvPr>
        </p:nvPicPr>
        <p:blipFill>
          <a:blip r:embed="rId3"/>
          <a:srcRect l="9294" r="9294"/>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4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PLAN</a:t>
            </a:r>
            <a:endParaRPr dirty="0">
              <a:solidFill>
                <a:schemeClr val="dk1"/>
              </a:solidFill>
            </a:endParaRPr>
          </a:p>
        </p:txBody>
      </p:sp>
      <p:graphicFrame>
        <p:nvGraphicFramePr>
          <p:cNvPr id="2285" name="Google Shape;2285;p40"/>
          <p:cNvGraphicFramePr/>
          <p:nvPr>
            <p:extLst>
              <p:ext uri="{D42A27DB-BD31-4B8C-83A1-F6EECF244321}">
                <p14:modId xmlns:p14="http://schemas.microsoft.com/office/powerpoint/2010/main" val="4164026278"/>
              </p:ext>
            </p:extLst>
          </p:nvPr>
        </p:nvGraphicFramePr>
        <p:xfrm>
          <a:off x="226923" y="1200613"/>
          <a:ext cx="8513039" cy="2560140"/>
        </p:xfrm>
        <a:graphic>
          <a:graphicData uri="http://schemas.openxmlformats.org/drawingml/2006/table">
            <a:tbl>
              <a:tblPr>
                <a:noFill/>
                <a:tableStyleId>{2CEBA6DD-CA35-49CD-B72B-7B3E254A56D0}</a:tableStyleId>
              </a:tblPr>
              <a:tblGrid>
                <a:gridCol w="536449">
                  <a:extLst>
                    <a:ext uri="{9D8B030D-6E8A-4147-A177-3AD203B41FA5}">
                      <a16:colId xmlns:a16="http://schemas.microsoft.com/office/drawing/2014/main" val="20000"/>
                    </a:ext>
                  </a:extLst>
                </a:gridCol>
                <a:gridCol w="7976590">
                  <a:extLst>
                    <a:ext uri="{9D8B030D-6E8A-4147-A177-3AD203B41FA5}">
                      <a16:colId xmlns:a16="http://schemas.microsoft.com/office/drawing/2014/main" val="20001"/>
                    </a:ext>
                  </a:extLst>
                </a:gridCol>
              </a:tblGrid>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1</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lvl="0" indent="0" algn="l" rtl="0">
                        <a:spcBef>
                          <a:spcPts val="0"/>
                        </a:spcBef>
                        <a:spcAft>
                          <a:spcPts val="1600"/>
                        </a:spcAft>
                        <a:buNone/>
                      </a:pPr>
                      <a:r>
                        <a:rPr lang="fr-FR" sz="1600" dirty="0">
                          <a:solidFill>
                            <a:schemeClr val="dk1"/>
                          </a:solidFill>
                          <a:latin typeface="+mn-lt"/>
                          <a:ea typeface="Hind"/>
                          <a:cs typeface="Hind"/>
                          <a:sym typeface="Hind"/>
                        </a:rPr>
                        <a:t>Introduction générale du projet</a:t>
                      </a:r>
                      <a:endParaRPr sz="1600" dirty="0">
                        <a:solidFill>
                          <a:schemeClr val="dk1"/>
                        </a:solidFill>
                        <a:latin typeface="+mn-lt"/>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2</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fr-FR" sz="1600" b="0" i="0" u="none" strike="noStrike" cap="none" dirty="0">
                          <a:solidFill>
                            <a:schemeClr val="tx1"/>
                          </a:solidFill>
                          <a:effectLst/>
                          <a:latin typeface="Arial"/>
                          <a:ea typeface="Arial"/>
                          <a:cs typeface="Arial"/>
                          <a:sym typeface="Arial"/>
                        </a:rPr>
                        <a:t>Architecture du système de surveillance à domicile </a:t>
                      </a: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3</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fr-FR" sz="1600" b="0" i="0" u="none" strike="noStrike" cap="none" dirty="0">
                          <a:solidFill>
                            <a:schemeClr val="tx1"/>
                          </a:solidFill>
                          <a:effectLst/>
                          <a:latin typeface="Arial"/>
                          <a:ea typeface="Arial"/>
                          <a:cs typeface="Arial"/>
                          <a:sym typeface="Arial"/>
                        </a:rPr>
                        <a:t>Fonctionnalités du système </a:t>
                      </a:r>
                      <a:endParaRPr lang="fr-FR" sz="1600" b="0" dirty="0">
                        <a:solidFill>
                          <a:schemeClr val="tx1"/>
                        </a:solidFill>
                        <a:latin typeface="Hind"/>
                        <a:ea typeface="Hind"/>
                        <a:cs typeface="Hind"/>
                        <a:sym typeface="Hind"/>
                      </a:endParaRP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4</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fr-FR" sz="1600" b="0" dirty="0">
                          <a:solidFill>
                            <a:schemeClr val="tx1"/>
                          </a:solidFill>
                          <a:latin typeface="+mn-lt"/>
                          <a:ea typeface="Hind"/>
                          <a:cs typeface="Hind"/>
                          <a:sym typeface="Hind"/>
                        </a:rPr>
                        <a:t>Cas d’utilisation </a:t>
                      </a: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5</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none" strike="noStrike" cap="none" dirty="0">
                          <a:solidFill>
                            <a:schemeClr val="tx1"/>
                          </a:solidFill>
                          <a:effectLst/>
                          <a:latin typeface="Arial"/>
                          <a:ea typeface="Arial"/>
                          <a:cs typeface="Arial"/>
                          <a:sym typeface="Arial"/>
                        </a:rPr>
                        <a:t>Test</a:t>
                      </a:r>
                      <a:endParaRPr lang="fr-FR" sz="1600" b="0" dirty="0">
                        <a:solidFill>
                          <a:schemeClr val="tx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38566">
                <a:tc>
                  <a:txBody>
                    <a:bodyPr/>
                    <a:lstStyle/>
                    <a:p>
                      <a:pPr marL="0" lvl="0" indent="0" algn="l" rtl="0">
                        <a:spcBef>
                          <a:spcPts val="0"/>
                        </a:spcBef>
                        <a:spcAft>
                          <a:spcPts val="0"/>
                        </a:spcAft>
                        <a:buNone/>
                      </a:pPr>
                      <a:r>
                        <a:rPr lang="fr-FR" sz="1100" b="1" dirty="0">
                          <a:solidFill>
                            <a:schemeClr val="lt1"/>
                          </a:solidFill>
                          <a:latin typeface="Poppins"/>
                          <a:ea typeface="Poppins"/>
                          <a:cs typeface="Poppins"/>
                          <a:sym typeface="Poppins"/>
                        </a:rPr>
                        <a:t>6</a:t>
                      </a:r>
                      <a:endParaRPr sz="1100" b="1"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noFill/>
                      <a:prstDash val="solid"/>
                      <a:round/>
                      <a:headEnd type="none" w="sm" len="sm"/>
                      <a:tailEnd type="none" w="sm" len="sm"/>
                    </a:lnB>
                    <a:gradFill>
                      <a:gsLst>
                        <a:gs pos="0">
                          <a:schemeClr val="accent3"/>
                        </a:gs>
                        <a:gs pos="100000">
                          <a:schemeClr val="accent4"/>
                        </a:gs>
                      </a:gsLst>
                      <a:lin ang="13500032" scaled="0"/>
                    </a:gra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0" dirty="0">
                          <a:solidFill>
                            <a:schemeClr val="tx1"/>
                          </a:solidFill>
                          <a:latin typeface="Poppins"/>
                          <a:ea typeface="Poppins"/>
                          <a:cs typeface="Poppins"/>
                          <a:sym typeface="Poppins"/>
                        </a:rPr>
                        <a:t>Conclusion</a:t>
                      </a:r>
                    </a:p>
                  </a:txBody>
                  <a:tcPr marL="91425" marR="91425" marT="91425" marB="91425">
                    <a:lnL w="9525" cap="flat" cmpd="sng">
                      <a:solidFill>
                        <a:schemeClr val="lt1"/>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no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16" name="Google Shape;2828;p73">
            <a:extLst>
              <a:ext uri="{FF2B5EF4-FFF2-40B4-BE49-F238E27FC236}">
                <a16:creationId xmlns:a16="http://schemas.microsoft.com/office/drawing/2014/main" id="{67B18572-9F44-4EA1-94E7-08130DF32A14}"/>
              </a:ext>
            </a:extLst>
          </p:cNvPr>
          <p:cNvSpPr txBox="1">
            <a:spLocks/>
          </p:cNvSpPr>
          <p:nvPr/>
        </p:nvSpPr>
        <p:spPr>
          <a:xfrm flipH="1">
            <a:off x="3162300" y="1147070"/>
            <a:ext cx="3852000" cy="99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9pPr>
          </a:lstStyle>
          <a:p>
            <a:r>
              <a:rPr lang="fr-FR" sz="5400" dirty="0">
                <a:solidFill>
                  <a:schemeClr val="tx1"/>
                </a:solidFill>
              </a:rPr>
              <a:t>MERCI !</a:t>
            </a:r>
          </a:p>
        </p:txBody>
      </p:sp>
      <p:sp>
        <p:nvSpPr>
          <p:cNvPr id="21" name="TextBox 20">
            <a:extLst>
              <a:ext uri="{FF2B5EF4-FFF2-40B4-BE49-F238E27FC236}">
                <a16:creationId xmlns:a16="http://schemas.microsoft.com/office/drawing/2014/main" id="{3564247D-E52D-4A79-B0F4-741406085E1F}"/>
              </a:ext>
            </a:extLst>
          </p:cNvPr>
          <p:cNvSpPr txBox="1"/>
          <p:nvPr/>
        </p:nvSpPr>
        <p:spPr>
          <a:xfrm>
            <a:off x="3721100" y="2145170"/>
            <a:ext cx="4991100" cy="1384995"/>
          </a:xfrm>
          <a:prstGeom prst="rect">
            <a:avLst/>
          </a:prstGeom>
          <a:noFill/>
        </p:spPr>
        <p:txBody>
          <a:bodyPr wrap="square" rtlCol="0">
            <a:spAutoFit/>
          </a:bodyPr>
          <a:lstStyle/>
          <a:p>
            <a:r>
              <a:rPr lang="fr-FR" sz="2800" i="0" dirty="0">
                <a:solidFill>
                  <a:schemeClr val="tx1"/>
                </a:solidFill>
                <a:effectLst/>
                <a:latin typeface="Hind" panose="02000000000000000000" pitchFamily="2" charset="0"/>
                <a:cs typeface="Hind" panose="02000000000000000000" pitchFamily="2" charset="0"/>
              </a:rPr>
              <a:t>Merci infiniment pour votre attention et votre participation à cette présentation</a:t>
            </a:r>
            <a:endParaRPr lang="fr-FR" sz="2800" dirty="0">
              <a:solidFill>
                <a:schemeClr val="tx1"/>
              </a:solidFill>
              <a:latin typeface="Hind" panose="02000000000000000000" pitchFamily="2" charset="0"/>
              <a:cs typeface="Hind" panose="02000000000000000000" pitchFamily="2" charset="0"/>
            </a:endParaRPr>
          </a:p>
        </p:txBody>
      </p:sp>
      <p:pic>
        <p:nvPicPr>
          <p:cNvPr id="23" name="Picture 22">
            <a:extLst>
              <a:ext uri="{FF2B5EF4-FFF2-40B4-BE49-F238E27FC236}">
                <a16:creationId xmlns:a16="http://schemas.microsoft.com/office/drawing/2014/main" id="{CE5B8310-FA31-421E-B2F8-AFEC69F49BAF}"/>
              </a:ext>
            </a:extLst>
          </p:cNvPr>
          <p:cNvPicPr>
            <a:picLocks noChangeAspect="1"/>
          </p:cNvPicPr>
          <p:nvPr/>
        </p:nvPicPr>
        <p:blipFill>
          <a:blip r:embed="rId3"/>
          <a:stretch>
            <a:fillRect/>
          </a:stretch>
        </p:blipFill>
        <p:spPr>
          <a:xfrm>
            <a:off x="1554607" y="1147070"/>
            <a:ext cx="2073461" cy="2191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063762" y="230955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800" dirty="0">
                <a:solidFill>
                  <a:schemeClr val="dk1"/>
                </a:solidFill>
                <a:latin typeface="+mn-lt"/>
                <a:ea typeface="Hind"/>
                <a:cs typeface="Hind"/>
                <a:sym typeface="Hind"/>
              </a:rPr>
              <a:t>Introduction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320" name="Google Shape;2320;p43"/>
          <p:cNvSpPr txBox="1">
            <a:spLocks noGrp="1"/>
          </p:cNvSpPr>
          <p:nvPr>
            <p:ph type="subTitle" idx="1"/>
          </p:nvPr>
        </p:nvSpPr>
        <p:spPr>
          <a:xfrm>
            <a:off x="4063750" y="3309724"/>
            <a:ext cx="4030500" cy="8131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SUR</a:t>
            </a:r>
          </a:p>
          <a:p>
            <a:pPr marL="0" lvl="0" indent="0" algn="ctr" rtl="0">
              <a:spcBef>
                <a:spcPts val="0"/>
              </a:spcBef>
              <a:spcAft>
                <a:spcPts val="0"/>
              </a:spcAft>
              <a:buClr>
                <a:schemeClr val="dk1"/>
              </a:buClr>
              <a:buSzPts val="1100"/>
              <a:buFont typeface="Arial"/>
              <a:buNone/>
            </a:pPr>
            <a:r>
              <a:rPr lang="fr-FR" dirty="0"/>
              <a:t>SYSTEME DE SURVEILLANCE A DOMICILE</a:t>
            </a:r>
            <a:endParaRPr lang="en-US" dirty="0"/>
          </a:p>
        </p:txBody>
      </p:sp>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A214179E-F7C4-4559-8CF2-C0E896E6CBE4}"/>
              </a:ext>
            </a:extLst>
          </p:cNvPr>
          <p:cNvPicPr>
            <a:picLocks noChangeAspect="1"/>
          </p:cNvPicPr>
          <p:nvPr/>
        </p:nvPicPr>
        <p:blipFill>
          <a:blip r:embed="rId3"/>
          <a:stretch>
            <a:fillRect/>
          </a:stretch>
        </p:blipFill>
        <p:spPr>
          <a:xfrm>
            <a:off x="382772" y="1532717"/>
            <a:ext cx="3517384" cy="2078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1" name="Google Shape;2331;p44"/>
          <p:cNvSpPr txBox="1">
            <a:spLocks noGrp="1"/>
          </p:cNvSpPr>
          <p:nvPr>
            <p:ph type="subTitle" idx="1"/>
          </p:nvPr>
        </p:nvSpPr>
        <p:spPr>
          <a:xfrm>
            <a:off x="1206900" y="1403265"/>
            <a:ext cx="3250500" cy="2293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111111"/>
                </a:solidFill>
                <a:effectLst/>
                <a:latin typeface="-apple-system"/>
              </a:rPr>
              <a:t>Les systèmes de surveillance à domicile sont des moyens de sécuriser les résidences contre les cambriolages et les incendies. Ils ont des avantages comme la dissuasion, </a:t>
            </a:r>
            <a:endParaRPr lang="fr-FR" dirty="0">
              <a:latin typeface="Hind" panose="02000000000000000000" pitchFamily="2" charset="0"/>
              <a:cs typeface="Hind" panose="02000000000000000000" pitchFamily="2" charset="0"/>
            </a:endParaRPr>
          </a:p>
        </p:txBody>
      </p:sp>
      <p:sp>
        <p:nvSpPr>
          <p:cNvPr id="2332" name="Google Shape;2332;p44"/>
          <p:cNvSpPr txBox="1">
            <a:spLocks noGrp="1"/>
          </p:cNvSpPr>
          <p:nvPr>
            <p:ph type="subTitle" idx="2"/>
          </p:nvPr>
        </p:nvSpPr>
        <p:spPr>
          <a:xfrm>
            <a:off x="4686601" y="1403266"/>
            <a:ext cx="3250499" cy="2293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111111"/>
                </a:solidFill>
                <a:effectLst/>
                <a:latin typeface="-apple-system"/>
              </a:rPr>
              <a:t>la surveillance, la détection et la tranquillité d’esprit. Il faut respecter les lois sur la vie privée lors de leur installation. Ces systèmes offrent une protection supplémentaire.</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a:latin typeface="+mn-lt"/>
                <a:cs typeface="Hind" panose="02000000000000000000" pitchFamily="2" charset="0"/>
              </a:rPr>
              <a:t>c'est quoi le système de surveillance à domicile </a:t>
            </a:r>
          </a:p>
        </p:txBody>
      </p:sp>
      <p:sp>
        <p:nvSpPr>
          <p:cNvPr id="2331" name="Google Shape;2331;p44"/>
          <p:cNvSpPr txBox="1">
            <a:spLocks noGrp="1"/>
          </p:cNvSpPr>
          <p:nvPr>
            <p:ph type="subTitle" idx="1"/>
          </p:nvPr>
        </p:nvSpPr>
        <p:spPr>
          <a:xfrm>
            <a:off x="834600" y="1798775"/>
            <a:ext cx="3664551"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111111"/>
                </a:solidFill>
                <a:effectLst/>
                <a:latin typeface="Hind" panose="02000000000000000000" pitchFamily="2" charset="0"/>
                <a:ea typeface="Calibri" panose="020F0502020204030204" pitchFamily="34" charset="0"/>
                <a:cs typeface="Hind" panose="02000000000000000000" pitchFamily="2" charset="0"/>
              </a:rPr>
              <a:t>Le projet que je présente est un système de surveillance à. Il utilise des caméras et des capteurs sophistiqués pour offrir une sécurité accrue aux résidences. Les fonctionnalités clés comprennent la détection des flammes, des gaz, de la lumière, des mouvements et des sons. Les caméras fournissent une surveillance visuelle </a:t>
            </a:r>
            <a:endParaRPr lang="fr-FR" dirty="0">
              <a:latin typeface="Hind" panose="02000000000000000000" pitchFamily="2" charset="0"/>
              <a:cs typeface="Hind" panose="02000000000000000000" pitchFamily="2" charset="0"/>
            </a:endParaRPr>
          </a:p>
        </p:txBody>
      </p:sp>
      <p:sp>
        <p:nvSpPr>
          <p:cNvPr id="2332" name="Google Shape;2332;p44"/>
          <p:cNvSpPr txBox="1">
            <a:spLocks noGrp="1"/>
          </p:cNvSpPr>
          <p:nvPr>
            <p:ph type="subTitle" idx="2"/>
          </p:nvPr>
        </p:nvSpPr>
        <p:spPr>
          <a:xfrm>
            <a:off x="4644850" y="1798775"/>
            <a:ext cx="3737399"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111111"/>
                </a:solidFill>
                <a:effectLst/>
                <a:latin typeface="Hind" panose="02000000000000000000" pitchFamily="2" charset="0"/>
                <a:ea typeface="Calibri" panose="020F0502020204030204" pitchFamily="34" charset="0"/>
                <a:cs typeface="Hind" panose="02000000000000000000" pitchFamily="2" charset="0"/>
              </a:rPr>
              <a:t>en temps réel, tandis que les capteurs détectent les incidents potentiellement dangereux tels que les incendies, les fuites de gaz et les mouvements suspects. La connectivité Bluetooth permet de contrôler les capteurs à partir d'n appareil central, offrant une gestion pratique et centralisée du système.</a:t>
            </a:r>
            <a:endParaRPr lang="fr-F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0956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1" name="Google Shape;2331;p44"/>
          <p:cNvSpPr txBox="1">
            <a:spLocks noGrp="1"/>
          </p:cNvSpPr>
          <p:nvPr>
            <p:ph type="subTitle" idx="1"/>
          </p:nvPr>
        </p:nvSpPr>
        <p:spPr>
          <a:xfrm>
            <a:off x="218876" y="1424297"/>
            <a:ext cx="3250500" cy="229331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111111"/>
                </a:solidFill>
                <a:effectLst/>
                <a:latin typeface="-apple-system"/>
              </a:rPr>
              <a:t>Renforcer la sécurité en détectant les incidents dangereux tels que les incendies, les fuites de gaz et les intrusions.</a:t>
            </a:r>
          </a:p>
          <a:p>
            <a:pPr algn="l">
              <a:buFont typeface="Arial" panose="020B0604020202020204" pitchFamily="34" charset="0"/>
              <a:buChar char="•"/>
            </a:pPr>
            <a:r>
              <a:rPr lang="fr-FR" b="0" i="0" dirty="0">
                <a:solidFill>
                  <a:srgbClr val="111111"/>
                </a:solidFill>
                <a:effectLst/>
                <a:latin typeface="-apple-system"/>
              </a:rPr>
              <a:t>sécuriser les résidences face à l'augmentation des cambriolages et des incendies domestiques</a:t>
            </a:r>
          </a:p>
          <a:p>
            <a:pPr algn="l">
              <a:buFont typeface="Arial" panose="020B0604020202020204" pitchFamily="34" charset="0"/>
              <a:buChar char="•"/>
            </a:pPr>
            <a:r>
              <a:rPr lang="fr-FR" b="0" i="0" dirty="0">
                <a:solidFill>
                  <a:srgbClr val="111111"/>
                </a:solidFill>
                <a:effectLst/>
                <a:latin typeface="-apple-system"/>
              </a:rPr>
              <a:t>Offrir une tranquillité d’esprit aux utilisateurs en leur fournissant une surveillance continue de leur domicile.</a:t>
            </a:r>
          </a:p>
          <a:p>
            <a:pPr marL="0" lvl="0" indent="0" algn="l" rtl="0">
              <a:spcBef>
                <a:spcPts val="0"/>
              </a:spcBef>
              <a:spcAft>
                <a:spcPts val="0"/>
              </a:spcAft>
              <a:buNone/>
            </a:pPr>
            <a:endParaRPr lang="fr-FR" dirty="0">
              <a:latin typeface="Hind" panose="02000000000000000000" pitchFamily="2" charset="0"/>
              <a:cs typeface="Hind" panose="02000000000000000000" pitchFamily="2" charset="0"/>
            </a:endParaRPr>
          </a:p>
        </p:txBody>
      </p:sp>
      <p:sp>
        <p:nvSpPr>
          <p:cNvPr id="2332" name="Google Shape;2332;p44"/>
          <p:cNvSpPr txBox="1">
            <a:spLocks noGrp="1"/>
          </p:cNvSpPr>
          <p:nvPr>
            <p:ph type="subTitle" idx="2"/>
          </p:nvPr>
        </p:nvSpPr>
        <p:spPr>
          <a:xfrm>
            <a:off x="5674626" y="1424297"/>
            <a:ext cx="3250499" cy="229331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111111"/>
                </a:solidFill>
                <a:effectLst/>
                <a:latin typeface="-apple-system"/>
              </a:rPr>
              <a:t>Permettre une gestion centralisée du système de surveillance à l’aide de la connectivité Bluetooth.</a:t>
            </a:r>
          </a:p>
          <a:p>
            <a:pPr algn="l">
              <a:buFont typeface="Arial" panose="020B0604020202020204" pitchFamily="34" charset="0"/>
              <a:buChar char="•"/>
            </a:pPr>
            <a:r>
              <a:rPr lang="fr-FR" b="0" i="0" dirty="0">
                <a:solidFill>
                  <a:srgbClr val="111111"/>
                </a:solidFill>
                <a:effectLst/>
                <a:latin typeface="-apple-system"/>
              </a:rPr>
              <a:t>Proposer une solution personnalisable en permettant aux utilisateurs de configurer et d’adapter le système à leurs besoins spécifiques.</a:t>
            </a:r>
          </a:p>
          <a:p>
            <a:pPr algn="l">
              <a:buFont typeface="Arial" panose="020B0604020202020204" pitchFamily="34" charset="0"/>
              <a:buChar char="•"/>
            </a:pPr>
            <a:r>
              <a:rPr lang="fr-FR" b="0" i="0" dirty="0">
                <a:solidFill>
                  <a:srgbClr val="111111"/>
                </a:solidFill>
                <a:effectLst/>
                <a:latin typeface="-apple-system"/>
              </a:rPr>
              <a:t>Respecter les lois et réglementations en matière de protection de la vie privée.</a:t>
            </a:r>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B720CC7-97B3-49A6-9AD6-C3E2CFD80C61}"/>
              </a:ext>
            </a:extLst>
          </p:cNvPr>
          <p:cNvSpPr txBox="1"/>
          <p:nvPr/>
        </p:nvSpPr>
        <p:spPr>
          <a:xfrm>
            <a:off x="1755919" y="503150"/>
            <a:ext cx="7341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fr-FR" sz="2000" b="1" i="0" u="none" strike="noStrike" cap="none" dirty="0">
                <a:solidFill>
                  <a:schemeClr val="tx1"/>
                </a:solidFill>
                <a:effectLst/>
                <a:latin typeface="Arial"/>
                <a:ea typeface="Arial"/>
                <a:cs typeface="Arial"/>
                <a:sym typeface="Arial"/>
              </a:rPr>
              <a:t>Objectifs du système de surveillance à domicile </a:t>
            </a:r>
            <a:endParaRPr lang="fr-FR" sz="2000" b="1" i="0" u="none" strike="noStrike" cap="none" dirty="0">
              <a:solidFill>
                <a:schemeClr val="tx1"/>
              </a:solidFill>
              <a:latin typeface="Arial"/>
              <a:ea typeface="Hind"/>
              <a:cs typeface="Hind"/>
              <a:sym typeface="Hind"/>
            </a:endParaRPr>
          </a:p>
        </p:txBody>
      </p:sp>
      <p:pic>
        <p:nvPicPr>
          <p:cNvPr id="6" name="Picture 5">
            <a:extLst>
              <a:ext uri="{FF2B5EF4-FFF2-40B4-BE49-F238E27FC236}">
                <a16:creationId xmlns:a16="http://schemas.microsoft.com/office/drawing/2014/main" id="{75BBBA47-1F01-4482-9EE1-1B1F30704424}"/>
              </a:ext>
            </a:extLst>
          </p:cNvPr>
          <p:cNvPicPr>
            <a:picLocks noChangeAspect="1"/>
          </p:cNvPicPr>
          <p:nvPr/>
        </p:nvPicPr>
        <p:blipFill>
          <a:blip r:embed="rId3"/>
          <a:stretch>
            <a:fillRect/>
          </a:stretch>
        </p:blipFill>
        <p:spPr>
          <a:xfrm>
            <a:off x="3469375" y="1753240"/>
            <a:ext cx="2224885" cy="2224885"/>
          </a:xfrm>
          <a:prstGeom prst="rect">
            <a:avLst/>
          </a:prstGeom>
        </p:spPr>
      </p:pic>
    </p:spTree>
    <p:extLst>
      <p:ext uri="{BB962C8B-B14F-4D97-AF65-F5344CB8AC3E}">
        <p14:creationId xmlns:p14="http://schemas.microsoft.com/office/powerpoint/2010/main" val="292486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7" name="Google Shape;2497;p53"/>
          <p:cNvSpPr txBox="1">
            <a:spLocks noGrp="1"/>
          </p:cNvSpPr>
          <p:nvPr>
            <p:ph type="title"/>
          </p:nvPr>
        </p:nvSpPr>
        <p:spPr>
          <a:xfrm>
            <a:off x="4493688" y="2322775"/>
            <a:ext cx="3930300" cy="8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3"/>
                </a:solidFill>
                <a:latin typeface="+mn-lt"/>
              </a:rPr>
              <a:t>Architecture du système</a:t>
            </a:r>
            <a:r>
              <a:rPr lang="fr-FR" sz="2400" dirty="0">
                <a:solidFill>
                  <a:schemeClr val="accent3"/>
                </a:solidFill>
              </a:rPr>
              <a:t> </a:t>
            </a:r>
            <a:endParaRPr lang="fr-FR" sz="2400"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499" name="Google Shape;2499;p53"/>
          <p:cNvSpPr txBox="1">
            <a:spLocks noGrp="1"/>
          </p:cNvSpPr>
          <p:nvPr>
            <p:ph type="subTitle" idx="1"/>
          </p:nvPr>
        </p:nvSpPr>
        <p:spPr>
          <a:xfrm>
            <a:off x="4493613" y="3273450"/>
            <a:ext cx="3930300" cy="8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dirty="0"/>
              <a:t>SUR</a:t>
            </a:r>
          </a:p>
          <a:p>
            <a:pPr marL="0" lvl="0" indent="0" algn="ctr" rtl="0">
              <a:spcBef>
                <a:spcPts val="0"/>
              </a:spcBef>
              <a:spcAft>
                <a:spcPts val="0"/>
              </a:spcAft>
              <a:buClr>
                <a:schemeClr val="dk1"/>
              </a:buClr>
              <a:buSzPts val="1100"/>
              <a:buFont typeface="Arial"/>
              <a:buNone/>
            </a:pPr>
            <a:r>
              <a:rPr lang="fr-FR" dirty="0"/>
              <a:t>SYSTEME DE SURVEILLANCE A DOMICILE</a:t>
            </a:r>
            <a:endParaRPr lang="en-US" dirty="0"/>
          </a:p>
        </p:txBody>
      </p:sp>
      <p:pic>
        <p:nvPicPr>
          <p:cNvPr id="11" name="Picture Placeholder 10">
            <a:extLst>
              <a:ext uri="{FF2B5EF4-FFF2-40B4-BE49-F238E27FC236}">
                <a16:creationId xmlns:a16="http://schemas.microsoft.com/office/drawing/2014/main" id="{70426115-84E0-4E2C-A794-299BA176031B}"/>
              </a:ext>
            </a:extLst>
          </p:cNvPr>
          <p:cNvPicPr>
            <a:picLocks noGrp="1" noChangeAspect="1"/>
          </p:cNvPicPr>
          <p:nvPr>
            <p:ph type="pic" idx="3"/>
          </p:nvPr>
        </p:nvPicPr>
        <p:blipFill>
          <a:blip r:embed="rId3"/>
          <a:srcRect l="6976" r="6976"/>
          <a:stretch>
            <a:fillRect/>
          </a:stretch>
        </p:blipFill>
        <p:spPr>
          <a:xfrm>
            <a:off x="1273238" y="986850"/>
            <a:ext cx="2579100" cy="31698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sz="2000" dirty="0">
                <a:solidFill>
                  <a:schemeClr val="accent3"/>
                </a:solidFill>
              </a:rPr>
              <a:t>Les composants utilisés </a:t>
            </a:r>
            <a:endParaRPr lang="fr-FR" sz="2000" dirty="0">
              <a:solidFill>
                <a:schemeClr val="dk1"/>
              </a:solidFill>
            </a:endParaRPr>
          </a:p>
        </p:txBody>
      </p:sp>
      <p:sp>
        <p:nvSpPr>
          <p:cNvPr id="2430" name="Google Shape;2430;p50"/>
          <p:cNvSpPr txBox="1">
            <a:spLocks noGrp="1"/>
          </p:cNvSpPr>
          <p:nvPr>
            <p:ph type="subTitle" idx="4294967295"/>
          </p:nvPr>
        </p:nvSpPr>
        <p:spPr>
          <a:xfrm>
            <a:off x="727100" y="3838399"/>
            <a:ext cx="2084400" cy="95787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dk1"/>
                </a:solidFill>
                <a:latin typeface="+mn-lt"/>
              </a:rPr>
              <a:t>L'Arduino </a:t>
            </a:r>
            <a:r>
              <a:rPr lang="fr-FR" sz="1200" dirty="0" err="1">
                <a:solidFill>
                  <a:schemeClr val="dk1"/>
                </a:solidFill>
                <a:latin typeface="+mn-lt"/>
              </a:rPr>
              <a:t>Uno</a:t>
            </a:r>
            <a:r>
              <a:rPr lang="fr-FR" sz="1200" dirty="0">
                <a:solidFill>
                  <a:schemeClr val="dk1"/>
                </a:solidFill>
                <a:latin typeface="+mn-lt"/>
              </a:rPr>
              <a:t> est le cœur ou le "cerveau" de mon projet, une carte électronique open-source.</a:t>
            </a:r>
            <a:endParaRPr sz="1200" dirty="0">
              <a:solidFill>
                <a:schemeClr val="dk1"/>
              </a:solidFill>
              <a:latin typeface="+mn-lt"/>
            </a:endParaRPr>
          </a:p>
        </p:txBody>
      </p:sp>
      <p:sp>
        <p:nvSpPr>
          <p:cNvPr id="2431" name="Google Shape;2431;p50"/>
          <p:cNvSpPr txBox="1">
            <a:spLocks noGrp="1"/>
          </p:cNvSpPr>
          <p:nvPr>
            <p:ph type="title" idx="4294967295"/>
          </p:nvPr>
        </p:nvSpPr>
        <p:spPr>
          <a:xfrm>
            <a:off x="713483" y="3385724"/>
            <a:ext cx="211158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Arduino uno</a:t>
            </a:r>
            <a:endParaRPr sz="2400" dirty="0">
              <a:solidFill>
                <a:schemeClr val="dk1"/>
              </a:solidFill>
            </a:endParaRPr>
          </a:p>
        </p:txBody>
      </p:sp>
      <p:sp>
        <p:nvSpPr>
          <p:cNvPr id="2432" name="Google Shape;2432;p50"/>
          <p:cNvSpPr txBox="1">
            <a:spLocks noGrp="1"/>
          </p:cNvSpPr>
          <p:nvPr>
            <p:ph type="subTitle" idx="4294967295"/>
          </p:nvPr>
        </p:nvSpPr>
        <p:spPr>
          <a:xfrm>
            <a:off x="2867884" y="3126677"/>
            <a:ext cx="1605855" cy="1967964"/>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fr-FR" sz="1200" dirty="0">
                <a:latin typeface="+mn-lt"/>
              </a:rPr>
              <a:t>Le HC-05 est un module Bluetooth utilisé pour la communication sans fil dans mon projet. Il permet de contrôler les capteurs à distance via une connexion Bluetooth.</a:t>
            </a:r>
            <a:endParaRPr lang="en-US" sz="1200" dirty="0">
              <a:solidFill>
                <a:schemeClr val="dk1"/>
              </a:solidFill>
              <a:latin typeface="+mn-lt"/>
            </a:endParaRPr>
          </a:p>
        </p:txBody>
      </p:sp>
      <p:sp>
        <p:nvSpPr>
          <p:cNvPr id="2433" name="Google Shape;2433;p50"/>
          <p:cNvSpPr txBox="1">
            <a:spLocks noGrp="1"/>
          </p:cNvSpPr>
          <p:nvPr>
            <p:ph type="title" idx="4294967295"/>
          </p:nvPr>
        </p:nvSpPr>
        <p:spPr>
          <a:xfrm>
            <a:off x="2595558" y="2690270"/>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HC-05</a:t>
            </a:r>
            <a:endParaRPr sz="2400" dirty="0"/>
          </a:p>
        </p:txBody>
      </p:sp>
      <p:sp>
        <p:nvSpPr>
          <p:cNvPr id="2434" name="Google Shape;2434;p50"/>
          <p:cNvSpPr txBox="1">
            <a:spLocks noGrp="1"/>
          </p:cNvSpPr>
          <p:nvPr>
            <p:ph type="subTitle" idx="4294967295"/>
          </p:nvPr>
        </p:nvSpPr>
        <p:spPr>
          <a:xfrm>
            <a:off x="4530123" y="3825224"/>
            <a:ext cx="2018294" cy="977216"/>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dk1"/>
                </a:solidFill>
                <a:latin typeface="+mn-lt"/>
              </a:rPr>
              <a:t>Le MQ-2 est un capteur de gaz. Il détecte les gaz pour assurer la sécurité de ma maison.</a:t>
            </a:r>
            <a:endParaRPr sz="1200" dirty="0">
              <a:solidFill>
                <a:schemeClr val="dk1"/>
              </a:solidFill>
              <a:latin typeface="+mn-lt"/>
            </a:endParaRPr>
          </a:p>
        </p:txBody>
      </p:sp>
      <p:sp>
        <p:nvSpPr>
          <p:cNvPr id="2435" name="Google Shape;2435;p50"/>
          <p:cNvSpPr txBox="1">
            <a:spLocks noGrp="1"/>
          </p:cNvSpPr>
          <p:nvPr>
            <p:ph type="title" idx="4294967295"/>
          </p:nvPr>
        </p:nvSpPr>
        <p:spPr>
          <a:xfrm>
            <a:off x="4464029" y="3389305"/>
            <a:ext cx="2084400"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400" dirty="0">
                <a:solidFill>
                  <a:schemeClr val="dk1"/>
                </a:solidFill>
              </a:rPr>
              <a:t>MQ-2</a:t>
            </a:r>
            <a:endParaRPr sz="2400" dirty="0">
              <a:solidFill>
                <a:schemeClr val="dk1"/>
              </a:solidFill>
            </a:endParaRPr>
          </a:p>
        </p:txBody>
      </p:sp>
      <p:sp>
        <p:nvSpPr>
          <p:cNvPr id="2436" name="Google Shape;2436;p50"/>
          <p:cNvSpPr txBox="1">
            <a:spLocks noGrp="1"/>
          </p:cNvSpPr>
          <p:nvPr>
            <p:ph type="subTitle" idx="4294967295"/>
          </p:nvPr>
        </p:nvSpPr>
        <p:spPr>
          <a:xfrm>
            <a:off x="6670789" y="3126677"/>
            <a:ext cx="1603101" cy="1967964"/>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indent="0" algn="ctr">
              <a:buNone/>
            </a:pPr>
            <a:r>
              <a:rPr lang="fr-FR" sz="1200" dirty="0">
                <a:solidFill>
                  <a:schemeClr val="dk1"/>
                </a:solidFill>
                <a:latin typeface="+mn-lt"/>
              </a:rPr>
              <a:t>La caméra est un composant clé de mon projet. Elle capture des images et des vidéos en temps réel pour surveiller ma maison à distance.</a:t>
            </a:r>
          </a:p>
          <a:p>
            <a:pPr marL="0" lvl="0" indent="0" algn="ctr" rtl="0">
              <a:spcBef>
                <a:spcPts val="0"/>
              </a:spcBef>
              <a:spcAft>
                <a:spcPts val="0"/>
              </a:spcAft>
              <a:buNone/>
            </a:pPr>
            <a:endParaRPr dirty="0">
              <a:solidFill>
                <a:schemeClr val="dk1"/>
              </a:solidFill>
            </a:endParaRPr>
          </a:p>
        </p:txBody>
      </p:sp>
      <p:sp>
        <p:nvSpPr>
          <p:cNvPr id="2437" name="Google Shape;2437;p50"/>
          <p:cNvSpPr txBox="1">
            <a:spLocks noGrp="1"/>
          </p:cNvSpPr>
          <p:nvPr>
            <p:ph type="title" idx="4294967295"/>
          </p:nvPr>
        </p:nvSpPr>
        <p:spPr>
          <a:xfrm>
            <a:off x="6332498" y="2671706"/>
            <a:ext cx="2084400" cy="439500"/>
          </a:xfrm>
          <a:prstGeom prst="rect">
            <a:avLst/>
          </a:prstGeom>
          <a:noFill/>
          <a:ln>
            <a:noFill/>
          </a:ln>
        </p:spPr>
        <p:txBody>
          <a:bodyPr spcFirstLastPara="1" wrap="square" lIns="91425" tIns="91425" rIns="91425" bIns="91425" anchor="b" anchorCtr="0">
            <a:noAutofit/>
          </a:bodyPr>
          <a:lstStyle/>
          <a:p>
            <a:r>
              <a:rPr lang="fr-FR" sz="2400" dirty="0"/>
              <a:t>Camera</a:t>
            </a:r>
            <a:endParaRPr sz="2400" dirty="0">
              <a:solidFill>
                <a:schemeClr val="dk1"/>
              </a:solidFill>
            </a:endParaRPr>
          </a:p>
        </p:txBody>
      </p:sp>
      <p:sp>
        <p:nvSpPr>
          <p:cNvPr id="2438" name="Google Shape;2438;p50"/>
          <p:cNvSpPr txBox="1">
            <a:spLocks noGrp="1"/>
          </p:cNvSpPr>
          <p:nvPr>
            <p:ph type="title" idx="4294967295"/>
          </p:nvPr>
        </p:nvSpPr>
        <p:spPr>
          <a:xfrm>
            <a:off x="1323200" y="2854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a:t>
            </a:r>
            <a:r>
              <a:rPr lang="ar-DZ" dirty="0">
                <a:solidFill>
                  <a:schemeClr val="lt1"/>
                </a:solidFill>
              </a:rPr>
              <a:t>1</a:t>
            </a:r>
            <a:endParaRPr dirty="0">
              <a:solidFill>
                <a:schemeClr val="lt1"/>
              </a:solidFill>
            </a:endParaRPr>
          </a:p>
        </p:txBody>
      </p:sp>
      <p:sp>
        <p:nvSpPr>
          <p:cNvPr id="2439" name="Google Shape;2439;p50"/>
          <p:cNvSpPr txBox="1">
            <a:spLocks noGrp="1"/>
          </p:cNvSpPr>
          <p:nvPr>
            <p:ph type="title" idx="4294967295"/>
          </p:nvPr>
        </p:nvSpPr>
        <p:spPr>
          <a:xfrm>
            <a:off x="3191658" y="21439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ar-DZ" dirty="0">
                <a:solidFill>
                  <a:schemeClr val="lt1"/>
                </a:solidFill>
              </a:rPr>
              <a:t>02</a:t>
            </a:r>
            <a:endParaRPr dirty="0">
              <a:solidFill>
                <a:schemeClr val="lt1"/>
              </a:solidFill>
            </a:endParaRPr>
          </a:p>
        </p:txBody>
      </p:sp>
      <p:sp>
        <p:nvSpPr>
          <p:cNvPr id="2440" name="Google Shape;2440;p50"/>
          <p:cNvSpPr txBox="1">
            <a:spLocks noGrp="1"/>
          </p:cNvSpPr>
          <p:nvPr>
            <p:ph type="title" idx="4294967295"/>
          </p:nvPr>
        </p:nvSpPr>
        <p:spPr>
          <a:xfrm>
            <a:off x="5057375" y="2859116"/>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ar-DZ" dirty="0">
                <a:solidFill>
                  <a:schemeClr val="lt1"/>
                </a:solidFill>
              </a:rPr>
              <a:t>03</a:t>
            </a:r>
            <a:endParaRPr dirty="0">
              <a:solidFill>
                <a:schemeClr val="lt1"/>
              </a:solidFill>
            </a:endParaRPr>
          </a:p>
        </p:txBody>
      </p:sp>
      <p:sp>
        <p:nvSpPr>
          <p:cNvPr id="2441" name="Google Shape;2441;p50"/>
          <p:cNvSpPr txBox="1">
            <a:spLocks noGrp="1"/>
          </p:cNvSpPr>
          <p:nvPr>
            <p:ph type="title" idx="4294967295"/>
          </p:nvPr>
        </p:nvSpPr>
        <p:spPr>
          <a:xfrm>
            <a:off x="6923091" y="2135979"/>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ar-DZ" dirty="0">
                <a:solidFill>
                  <a:schemeClr val="lt1"/>
                </a:solidFill>
              </a:rPr>
              <a:t>04</a:t>
            </a:r>
            <a:endParaRPr dirty="0">
              <a:solidFill>
                <a:schemeClr val="lt1"/>
              </a:solidFill>
            </a:endParaRPr>
          </a:p>
        </p:txBody>
      </p:sp>
      <p:sp>
        <p:nvSpPr>
          <p:cNvPr id="2442" name="Google Shape;2442;p50"/>
          <p:cNvSpPr/>
          <p:nvPr/>
        </p:nvSpPr>
        <p:spPr>
          <a:xfrm>
            <a:off x="1324538" y="1852706"/>
            <a:ext cx="889471" cy="636044"/>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50"/>
          <p:cNvSpPr/>
          <p:nvPr/>
        </p:nvSpPr>
        <p:spPr>
          <a:xfrm>
            <a:off x="3191658" y="1151521"/>
            <a:ext cx="892200" cy="626729"/>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057375" y="1852706"/>
            <a:ext cx="892200" cy="636044"/>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6923100" y="1151521"/>
            <a:ext cx="892200" cy="626729"/>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1" name="Google Shape;2461;p50"/>
          <p:cNvCxnSpPr>
            <a:cxnSpLocks/>
            <a:stCxn id="2442" idx="2"/>
            <a:endCxn id="2438" idx="0"/>
          </p:cNvCxnSpPr>
          <p:nvPr/>
        </p:nvCxnSpPr>
        <p:spPr>
          <a:xfrm>
            <a:off x="1769274" y="2488750"/>
            <a:ext cx="26" cy="365725"/>
          </a:xfrm>
          <a:prstGeom prst="straightConnector1">
            <a:avLst/>
          </a:prstGeom>
          <a:noFill/>
          <a:ln w="9525" cap="flat" cmpd="sng">
            <a:solidFill>
              <a:schemeClr val="accent3"/>
            </a:solidFill>
            <a:prstDash val="solid"/>
            <a:round/>
            <a:headEnd type="none" w="med" len="med"/>
            <a:tailEnd type="none" w="med" len="med"/>
          </a:ln>
        </p:spPr>
      </p:cxnSp>
      <p:cxnSp>
        <p:nvCxnSpPr>
          <p:cNvPr id="2462" name="Google Shape;2462;p50"/>
          <p:cNvCxnSpPr>
            <a:cxnSpLocks/>
            <a:stCxn id="2438" idx="2"/>
            <a:endCxn id="2431" idx="0"/>
          </p:cNvCxnSpPr>
          <p:nvPr/>
        </p:nvCxnSpPr>
        <p:spPr>
          <a:xfrm flipH="1">
            <a:off x="1769273" y="3293975"/>
            <a:ext cx="27" cy="91749"/>
          </a:xfrm>
          <a:prstGeom prst="straightConnector1">
            <a:avLst/>
          </a:prstGeom>
          <a:noFill/>
          <a:ln w="9525" cap="flat" cmpd="sng">
            <a:solidFill>
              <a:schemeClr val="accent3"/>
            </a:solidFill>
            <a:prstDash val="solid"/>
            <a:round/>
            <a:headEnd type="none" w="med" len="med"/>
            <a:tailEnd type="none" w="med" len="med"/>
          </a:ln>
        </p:spPr>
      </p:cxnSp>
      <p:cxnSp>
        <p:nvCxnSpPr>
          <p:cNvPr id="2463" name="Google Shape;2463;p50"/>
          <p:cNvCxnSpPr>
            <a:cxnSpLocks/>
            <a:stCxn id="2443" idx="2"/>
            <a:endCxn id="2439" idx="0"/>
          </p:cNvCxnSpPr>
          <p:nvPr/>
        </p:nvCxnSpPr>
        <p:spPr>
          <a:xfrm>
            <a:off x="3637758" y="1778250"/>
            <a:ext cx="0" cy="365725"/>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stCxn id="2439" idx="2"/>
            <a:endCxn id="2433" idx="0"/>
          </p:cNvCxnSpPr>
          <p:nvPr/>
        </p:nvCxnSpPr>
        <p:spPr>
          <a:xfrm>
            <a:off x="3637758" y="2583475"/>
            <a:ext cx="0" cy="106795"/>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stCxn id="2440" idx="2"/>
            <a:endCxn id="2435" idx="0"/>
          </p:cNvCxnSpPr>
          <p:nvPr/>
        </p:nvCxnSpPr>
        <p:spPr>
          <a:xfrm>
            <a:off x="5503475" y="3298616"/>
            <a:ext cx="2754" cy="90689"/>
          </a:xfrm>
          <a:prstGeom prst="straightConnector1">
            <a:avLst/>
          </a:prstGeom>
          <a:noFill/>
          <a:ln w="9525" cap="flat" cmpd="sng">
            <a:solidFill>
              <a:schemeClr val="accent3"/>
            </a:solidFill>
            <a:prstDash val="solid"/>
            <a:round/>
            <a:headEnd type="none" w="med" len="med"/>
            <a:tailEnd type="none" w="med" len="med"/>
          </a:ln>
        </p:spPr>
      </p:cxnSp>
      <p:cxnSp>
        <p:nvCxnSpPr>
          <p:cNvPr id="2466" name="Google Shape;2466;p50"/>
          <p:cNvCxnSpPr>
            <a:cxnSpLocks/>
            <a:stCxn id="2444" idx="2"/>
            <a:endCxn id="2440" idx="0"/>
          </p:cNvCxnSpPr>
          <p:nvPr/>
        </p:nvCxnSpPr>
        <p:spPr>
          <a:xfrm>
            <a:off x="5503475" y="2488750"/>
            <a:ext cx="0" cy="370366"/>
          </a:xfrm>
          <a:prstGeom prst="straightConnector1">
            <a:avLst/>
          </a:prstGeom>
          <a:noFill/>
          <a:ln w="9525" cap="flat" cmpd="sng">
            <a:solidFill>
              <a:schemeClr val="accent3"/>
            </a:solidFill>
            <a:prstDash val="solid"/>
            <a:round/>
            <a:headEnd type="none" w="med" len="med"/>
            <a:tailEnd type="none" w="med" len="med"/>
          </a:ln>
        </p:spPr>
      </p:cxnSp>
      <p:cxnSp>
        <p:nvCxnSpPr>
          <p:cNvPr id="2467" name="Google Shape;2467;p50"/>
          <p:cNvCxnSpPr>
            <a:cxnSpLocks/>
            <a:stCxn id="2445" idx="2"/>
            <a:endCxn id="2441" idx="0"/>
          </p:cNvCxnSpPr>
          <p:nvPr/>
        </p:nvCxnSpPr>
        <p:spPr>
          <a:xfrm flipH="1">
            <a:off x="7369191" y="1778250"/>
            <a:ext cx="9" cy="357729"/>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stCxn id="2441" idx="2"/>
            <a:endCxn id="2437" idx="0"/>
          </p:cNvCxnSpPr>
          <p:nvPr/>
        </p:nvCxnSpPr>
        <p:spPr>
          <a:xfrm>
            <a:off x="7369191" y="2575479"/>
            <a:ext cx="5507" cy="96227"/>
          </a:xfrm>
          <a:prstGeom prst="straightConnector1">
            <a:avLst/>
          </a:prstGeom>
          <a:noFill/>
          <a:ln w="9525" cap="flat" cmpd="sng">
            <a:solidFill>
              <a:schemeClr val="accent3"/>
            </a:solidFill>
            <a:prstDash val="solid"/>
            <a:round/>
            <a:headEnd type="none" w="med" len="med"/>
            <a:tailEnd type="none" w="med" len="med"/>
          </a:ln>
        </p:spPr>
      </p:cxnSp>
      <p:pic>
        <p:nvPicPr>
          <p:cNvPr id="5" name="Picture 4">
            <a:extLst>
              <a:ext uri="{FF2B5EF4-FFF2-40B4-BE49-F238E27FC236}">
                <a16:creationId xmlns:a16="http://schemas.microsoft.com/office/drawing/2014/main" id="{4A9A5630-F1D5-4634-BD96-2CB1BA392DDA}"/>
              </a:ext>
            </a:extLst>
          </p:cNvPr>
          <p:cNvPicPr>
            <a:picLocks noChangeAspect="1"/>
          </p:cNvPicPr>
          <p:nvPr/>
        </p:nvPicPr>
        <p:blipFill>
          <a:blip r:embed="rId3"/>
          <a:stretch>
            <a:fillRect/>
          </a:stretch>
        </p:blipFill>
        <p:spPr>
          <a:xfrm>
            <a:off x="6942898" y="1005375"/>
            <a:ext cx="846436" cy="846436"/>
          </a:xfrm>
          <a:prstGeom prst="rect">
            <a:avLst/>
          </a:prstGeom>
        </p:spPr>
      </p:pic>
      <p:pic>
        <p:nvPicPr>
          <p:cNvPr id="7" name="Picture 6">
            <a:extLst>
              <a:ext uri="{FF2B5EF4-FFF2-40B4-BE49-F238E27FC236}">
                <a16:creationId xmlns:a16="http://schemas.microsoft.com/office/drawing/2014/main" id="{22C3A8CB-F03D-4624-A0CE-B3224B0EBF40}"/>
              </a:ext>
            </a:extLst>
          </p:cNvPr>
          <p:cNvPicPr>
            <a:picLocks noChangeAspect="1"/>
          </p:cNvPicPr>
          <p:nvPr/>
        </p:nvPicPr>
        <p:blipFill>
          <a:blip r:embed="rId4"/>
          <a:stretch>
            <a:fillRect/>
          </a:stretch>
        </p:blipFill>
        <p:spPr>
          <a:xfrm>
            <a:off x="1221128" y="1744256"/>
            <a:ext cx="1136504" cy="757669"/>
          </a:xfrm>
          <a:prstGeom prst="rect">
            <a:avLst/>
          </a:prstGeom>
        </p:spPr>
      </p:pic>
      <p:pic>
        <p:nvPicPr>
          <p:cNvPr id="9" name="Picture 8">
            <a:extLst>
              <a:ext uri="{FF2B5EF4-FFF2-40B4-BE49-F238E27FC236}">
                <a16:creationId xmlns:a16="http://schemas.microsoft.com/office/drawing/2014/main" id="{1E9CE4CF-0C98-4980-90C9-E9ADD879EF88}"/>
              </a:ext>
            </a:extLst>
          </p:cNvPr>
          <p:cNvPicPr>
            <a:picLocks noChangeAspect="1"/>
          </p:cNvPicPr>
          <p:nvPr/>
        </p:nvPicPr>
        <p:blipFill>
          <a:blip r:embed="rId5"/>
          <a:stretch>
            <a:fillRect/>
          </a:stretch>
        </p:blipFill>
        <p:spPr>
          <a:xfrm>
            <a:off x="3392892" y="1163635"/>
            <a:ext cx="489731" cy="600491"/>
          </a:xfrm>
          <a:prstGeom prst="rect">
            <a:avLst/>
          </a:prstGeom>
        </p:spPr>
      </p:pic>
      <p:pic>
        <p:nvPicPr>
          <p:cNvPr id="11" name="Picture 10">
            <a:extLst>
              <a:ext uri="{FF2B5EF4-FFF2-40B4-BE49-F238E27FC236}">
                <a16:creationId xmlns:a16="http://schemas.microsoft.com/office/drawing/2014/main" id="{9A5E53B2-A633-40E1-9A22-78B17AC02C69}"/>
              </a:ext>
            </a:extLst>
          </p:cNvPr>
          <p:cNvPicPr>
            <a:picLocks noChangeAspect="1"/>
          </p:cNvPicPr>
          <p:nvPr/>
        </p:nvPicPr>
        <p:blipFill>
          <a:blip r:embed="rId6"/>
          <a:stretch>
            <a:fillRect/>
          </a:stretch>
        </p:blipFill>
        <p:spPr>
          <a:xfrm>
            <a:off x="5144652" y="1811905"/>
            <a:ext cx="717645" cy="717645"/>
          </a:xfrm>
          <a:prstGeom prst="rect">
            <a:avLst/>
          </a:prstGeom>
        </p:spPr>
      </p:pic>
    </p:spTree>
    <p:extLst>
      <p:ext uri="{BB962C8B-B14F-4D97-AF65-F5344CB8AC3E}">
        <p14:creationId xmlns:p14="http://schemas.microsoft.com/office/powerpoint/2010/main" val="300134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112" name="Google Shape;2442;p50">
            <a:extLst>
              <a:ext uri="{FF2B5EF4-FFF2-40B4-BE49-F238E27FC236}">
                <a16:creationId xmlns:a16="http://schemas.microsoft.com/office/drawing/2014/main" id="{F3211F1E-6524-4673-9724-AF56543ED765}"/>
              </a:ext>
            </a:extLst>
          </p:cNvPr>
          <p:cNvSpPr/>
          <p:nvPr/>
        </p:nvSpPr>
        <p:spPr>
          <a:xfrm>
            <a:off x="1324538" y="1164728"/>
            <a:ext cx="889471" cy="636044"/>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443;p50">
            <a:extLst>
              <a:ext uri="{FF2B5EF4-FFF2-40B4-BE49-F238E27FC236}">
                <a16:creationId xmlns:a16="http://schemas.microsoft.com/office/drawing/2014/main" id="{A5D5C719-8B74-43D1-9023-F03BBDD6EF06}"/>
              </a:ext>
            </a:extLst>
          </p:cNvPr>
          <p:cNvSpPr/>
          <p:nvPr/>
        </p:nvSpPr>
        <p:spPr>
          <a:xfrm>
            <a:off x="3191658" y="463543"/>
            <a:ext cx="892200" cy="626729"/>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44;p50">
            <a:extLst>
              <a:ext uri="{FF2B5EF4-FFF2-40B4-BE49-F238E27FC236}">
                <a16:creationId xmlns:a16="http://schemas.microsoft.com/office/drawing/2014/main" id="{F8960991-70AA-46A9-9310-B0571557C661}"/>
              </a:ext>
            </a:extLst>
          </p:cNvPr>
          <p:cNvSpPr/>
          <p:nvPr/>
        </p:nvSpPr>
        <p:spPr>
          <a:xfrm>
            <a:off x="5057375" y="1164728"/>
            <a:ext cx="892200" cy="636044"/>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45;p50">
            <a:extLst>
              <a:ext uri="{FF2B5EF4-FFF2-40B4-BE49-F238E27FC236}">
                <a16:creationId xmlns:a16="http://schemas.microsoft.com/office/drawing/2014/main" id="{7A143054-8628-437E-92F5-58220120E330}"/>
              </a:ext>
            </a:extLst>
          </p:cNvPr>
          <p:cNvSpPr/>
          <p:nvPr/>
        </p:nvSpPr>
        <p:spPr>
          <a:xfrm>
            <a:off x="6923100" y="463543"/>
            <a:ext cx="892200" cy="626729"/>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2461;p50">
            <a:extLst>
              <a:ext uri="{FF2B5EF4-FFF2-40B4-BE49-F238E27FC236}">
                <a16:creationId xmlns:a16="http://schemas.microsoft.com/office/drawing/2014/main" id="{D2D86200-F6E9-4851-B7C7-22DF468AEA4D}"/>
              </a:ext>
            </a:extLst>
          </p:cNvPr>
          <p:cNvCxnSpPr>
            <a:cxnSpLocks/>
            <a:stCxn id="112" idx="2"/>
          </p:cNvCxnSpPr>
          <p:nvPr/>
        </p:nvCxnSpPr>
        <p:spPr>
          <a:xfrm>
            <a:off x="1769274" y="1800772"/>
            <a:ext cx="26" cy="365725"/>
          </a:xfrm>
          <a:prstGeom prst="straightConnector1">
            <a:avLst/>
          </a:prstGeom>
          <a:noFill/>
          <a:ln w="9525" cap="flat" cmpd="sng">
            <a:solidFill>
              <a:schemeClr val="accent3"/>
            </a:solidFill>
            <a:prstDash val="solid"/>
            <a:round/>
            <a:headEnd type="none" w="med" len="med"/>
            <a:tailEnd type="none" w="med" len="med"/>
          </a:ln>
        </p:spPr>
      </p:cxnSp>
      <p:cxnSp>
        <p:nvCxnSpPr>
          <p:cNvPr id="117" name="Google Shape;2463;p50">
            <a:extLst>
              <a:ext uri="{FF2B5EF4-FFF2-40B4-BE49-F238E27FC236}">
                <a16:creationId xmlns:a16="http://schemas.microsoft.com/office/drawing/2014/main" id="{9E2B455D-0EB5-4BA5-BB10-56D888115C16}"/>
              </a:ext>
            </a:extLst>
          </p:cNvPr>
          <p:cNvCxnSpPr>
            <a:cxnSpLocks/>
            <a:stCxn id="113" idx="2"/>
          </p:cNvCxnSpPr>
          <p:nvPr/>
        </p:nvCxnSpPr>
        <p:spPr>
          <a:xfrm>
            <a:off x="3637758" y="1090272"/>
            <a:ext cx="0" cy="365725"/>
          </a:xfrm>
          <a:prstGeom prst="straightConnector1">
            <a:avLst/>
          </a:prstGeom>
          <a:noFill/>
          <a:ln w="9525" cap="flat" cmpd="sng">
            <a:solidFill>
              <a:schemeClr val="accent3"/>
            </a:solidFill>
            <a:prstDash val="solid"/>
            <a:round/>
            <a:headEnd type="none" w="med" len="med"/>
            <a:tailEnd type="none" w="med" len="med"/>
          </a:ln>
        </p:spPr>
      </p:cxnSp>
      <p:cxnSp>
        <p:nvCxnSpPr>
          <p:cNvPr id="118" name="Google Shape;2466;p50">
            <a:extLst>
              <a:ext uri="{FF2B5EF4-FFF2-40B4-BE49-F238E27FC236}">
                <a16:creationId xmlns:a16="http://schemas.microsoft.com/office/drawing/2014/main" id="{027FA4DB-7AC3-424A-B7AC-4FD6F5890835}"/>
              </a:ext>
            </a:extLst>
          </p:cNvPr>
          <p:cNvCxnSpPr>
            <a:cxnSpLocks/>
            <a:stCxn id="114" idx="2"/>
          </p:cNvCxnSpPr>
          <p:nvPr/>
        </p:nvCxnSpPr>
        <p:spPr>
          <a:xfrm>
            <a:off x="5503475" y="1800772"/>
            <a:ext cx="2734" cy="365725"/>
          </a:xfrm>
          <a:prstGeom prst="straightConnector1">
            <a:avLst/>
          </a:prstGeom>
          <a:noFill/>
          <a:ln w="9525" cap="flat" cmpd="sng">
            <a:solidFill>
              <a:schemeClr val="accent3"/>
            </a:solidFill>
            <a:prstDash val="solid"/>
            <a:round/>
            <a:headEnd type="none" w="med" len="med"/>
            <a:tailEnd type="none" w="med" len="med"/>
          </a:ln>
        </p:spPr>
      </p:cxnSp>
      <p:cxnSp>
        <p:nvCxnSpPr>
          <p:cNvPr id="119" name="Google Shape;2467;p50">
            <a:extLst>
              <a:ext uri="{FF2B5EF4-FFF2-40B4-BE49-F238E27FC236}">
                <a16:creationId xmlns:a16="http://schemas.microsoft.com/office/drawing/2014/main" id="{1EFA28D3-124D-4C34-AAB1-AEF5B6D28F63}"/>
              </a:ext>
            </a:extLst>
          </p:cNvPr>
          <p:cNvCxnSpPr>
            <a:cxnSpLocks/>
            <a:stCxn id="115" idx="2"/>
          </p:cNvCxnSpPr>
          <p:nvPr/>
        </p:nvCxnSpPr>
        <p:spPr>
          <a:xfrm>
            <a:off x="7369200" y="1090272"/>
            <a:ext cx="5459" cy="365725"/>
          </a:xfrm>
          <a:prstGeom prst="straightConnector1">
            <a:avLst/>
          </a:prstGeom>
          <a:noFill/>
          <a:ln w="9525" cap="flat" cmpd="sng">
            <a:solidFill>
              <a:schemeClr val="accent3"/>
            </a:solidFill>
            <a:prstDash val="solid"/>
            <a:round/>
            <a:headEnd type="none" w="med" len="med"/>
            <a:tailEnd type="none" w="med" len="med"/>
          </a:ln>
        </p:spPr>
      </p:cxnSp>
      <p:pic>
        <p:nvPicPr>
          <p:cNvPr id="120" name="Picture 119">
            <a:extLst>
              <a:ext uri="{FF2B5EF4-FFF2-40B4-BE49-F238E27FC236}">
                <a16:creationId xmlns:a16="http://schemas.microsoft.com/office/drawing/2014/main" id="{5B856D34-21C8-4461-B126-C7CB9A8C3309}"/>
              </a:ext>
            </a:extLst>
          </p:cNvPr>
          <p:cNvPicPr>
            <a:picLocks noChangeAspect="1"/>
          </p:cNvPicPr>
          <p:nvPr/>
        </p:nvPicPr>
        <p:blipFill rotWithShape="1">
          <a:blip r:embed="rId3"/>
          <a:srcRect t="44677" r="34129" b="9127"/>
          <a:stretch/>
        </p:blipFill>
        <p:spPr>
          <a:xfrm>
            <a:off x="3191658" y="505755"/>
            <a:ext cx="757316" cy="531119"/>
          </a:xfrm>
          <a:prstGeom prst="rect">
            <a:avLst/>
          </a:prstGeom>
        </p:spPr>
      </p:pic>
      <p:pic>
        <p:nvPicPr>
          <p:cNvPr id="121" name="Picture 120">
            <a:extLst>
              <a:ext uri="{FF2B5EF4-FFF2-40B4-BE49-F238E27FC236}">
                <a16:creationId xmlns:a16="http://schemas.microsoft.com/office/drawing/2014/main" id="{14843B1A-F393-48C9-A1EC-A91EB205ED64}"/>
              </a:ext>
            </a:extLst>
          </p:cNvPr>
          <p:cNvPicPr>
            <a:picLocks noChangeAspect="1"/>
          </p:cNvPicPr>
          <p:nvPr/>
        </p:nvPicPr>
        <p:blipFill>
          <a:blip r:embed="rId4"/>
          <a:stretch>
            <a:fillRect/>
          </a:stretch>
        </p:blipFill>
        <p:spPr>
          <a:xfrm>
            <a:off x="1446349" y="1176951"/>
            <a:ext cx="626729" cy="626729"/>
          </a:xfrm>
          <a:prstGeom prst="rect">
            <a:avLst/>
          </a:prstGeom>
        </p:spPr>
      </p:pic>
      <p:pic>
        <p:nvPicPr>
          <p:cNvPr id="122" name="Picture 121">
            <a:extLst>
              <a:ext uri="{FF2B5EF4-FFF2-40B4-BE49-F238E27FC236}">
                <a16:creationId xmlns:a16="http://schemas.microsoft.com/office/drawing/2014/main" id="{D87439EE-247B-4AEC-9ED8-6B07B8F0B109}"/>
              </a:ext>
            </a:extLst>
          </p:cNvPr>
          <p:cNvPicPr>
            <a:picLocks noChangeAspect="1"/>
          </p:cNvPicPr>
          <p:nvPr/>
        </p:nvPicPr>
        <p:blipFill rotWithShape="1">
          <a:blip r:embed="rId5"/>
          <a:srcRect l="13959" t="20851" r="15168" b="18593"/>
          <a:stretch/>
        </p:blipFill>
        <p:spPr>
          <a:xfrm>
            <a:off x="5160556" y="1164703"/>
            <a:ext cx="691303" cy="590676"/>
          </a:xfrm>
          <a:prstGeom prst="rect">
            <a:avLst/>
          </a:prstGeom>
        </p:spPr>
      </p:pic>
      <p:pic>
        <p:nvPicPr>
          <p:cNvPr id="123" name="Picture 122">
            <a:extLst>
              <a:ext uri="{FF2B5EF4-FFF2-40B4-BE49-F238E27FC236}">
                <a16:creationId xmlns:a16="http://schemas.microsoft.com/office/drawing/2014/main" id="{7C314259-0F6E-468A-93C8-932108FCD710}"/>
              </a:ext>
            </a:extLst>
          </p:cNvPr>
          <p:cNvPicPr>
            <a:picLocks noChangeAspect="1"/>
          </p:cNvPicPr>
          <p:nvPr/>
        </p:nvPicPr>
        <p:blipFill rotWithShape="1">
          <a:blip r:embed="rId6"/>
          <a:srcRect t="16070" b="14404"/>
          <a:stretch/>
        </p:blipFill>
        <p:spPr>
          <a:xfrm>
            <a:off x="7022585" y="458797"/>
            <a:ext cx="705813" cy="636044"/>
          </a:xfrm>
          <a:prstGeom prst="rect">
            <a:avLst/>
          </a:prstGeom>
        </p:spPr>
      </p:pic>
      <p:sp>
        <p:nvSpPr>
          <p:cNvPr id="124" name="Google Shape;2430;p50">
            <a:extLst>
              <a:ext uri="{FF2B5EF4-FFF2-40B4-BE49-F238E27FC236}">
                <a16:creationId xmlns:a16="http://schemas.microsoft.com/office/drawing/2014/main" id="{66E45657-2B2A-4828-B864-553C45643126}"/>
              </a:ext>
            </a:extLst>
          </p:cNvPr>
          <p:cNvSpPr txBox="1">
            <a:spLocks/>
          </p:cNvSpPr>
          <p:nvPr/>
        </p:nvSpPr>
        <p:spPr>
          <a:xfrm>
            <a:off x="727100" y="3150421"/>
            <a:ext cx="2084400" cy="1212573"/>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ctr">
              <a:buFont typeface="Hind"/>
              <a:buNone/>
            </a:pPr>
            <a:r>
              <a:rPr lang="fr-FR" sz="1200">
                <a:latin typeface="+mn-lt"/>
              </a:rPr>
              <a:t>Le capteur de flamme détecte les flammes dans mon système de surveillance à domicile pour assurer la sécurité.</a:t>
            </a:r>
            <a:endParaRPr lang="fr-FR" sz="1200" dirty="0">
              <a:latin typeface="+mn-lt"/>
            </a:endParaRPr>
          </a:p>
        </p:txBody>
      </p:sp>
      <p:sp>
        <p:nvSpPr>
          <p:cNvPr id="125" name="Google Shape;2431;p50">
            <a:extLst>
              <a:ext uri="{FF2B5EF4-FFF2-40B4-BE49-F238E27FC236}">
                <a16:creationId xmlns:a16="http://schemas.microsoft.com/office/drawing/2014/main" id="{70AE7D62-A959-482D-AB57-4B94A5D64A19}"/>
              </a:ext>
            </a:extLst>
          </p:cNvPr>
          <p:cNvSpPr txBox="1">
            <a:spLocks/>
          </p:cNvSpPr>
          <p:nvPr/>
        </p:nvSpPr>
        <p:spPr>
          <a:xfrm>
            <a:off x="713483" y="2697746"/>
            <a:ext cx="2111580"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400" dirty="0"/>
              <a:t>C-flamme</a:t>
            </a:r>
          </a:p>
        </p:txBody>
      </p:sp>
      <p:sp>
        <p:nvSpPr>
          <p:cNvPr id="126" name="Google Shape;2432;p50">
            <a:extLst>
              <a:ext uri="{FF2B5EF4-FFF2-40B4-BE49-F238E27FC236}">
                <a16:creationId xmlns:a16="http://schemas.microsoft.com/office/drawing/2014/main" id="{589DB9DA-0F31-4060-A548-EA27EE5E5BCF}"/>
              </a:ext>
            </a:extLst>
          </p:cNvPr>
          <p:cNvSpPr txBox="1">
            <a:spLocks/>
          </p:cNvSpPr>
          <p:nvPr/>
        </p:nvSpPr>
        <p:spPr>
          <a:xfrm>
            <a:off x="2867884" y="2438698"/>
            <a:ext cx="1605855" cy="2446811"/>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ctr">
              <a:buNone/>
            </a:pPr>
            <a:r>
              <a:rPr lang="fr-FR" sz="1200" dirty="0">
                <a:latin typeface="+mn-lt"/>
              </a:rPr>
              <a:t>Le SR-602 est un capteur de mouvement qui détecte les mouvements dans mon projet. Il contribue à renforcer la sécurité en détectant les activités indésirables.</a:t>
            </a:r>
          </a:p>
          <a:p>
            <a:pPr marL="0" indent="0" algn="ctr">
              <a:buFont typeface="Hind"/>
              <a:buNone/>
            </a:pPr>
            <a:endParaRPr lang="en-US" sz="1200" dirty="0">
              <a:latin typeface="+mn-lt"/>
            </a:endParaRPr>
          </a:p>
        </p:txBody>
      </p:sp>
      <p:sp>
        <p:nvSpPr>
          <p:cNvPr id="127" name="Google Shape;2433;p50">
            <a:extLst>
              <a:ext uri="{FF2B5EF4-FFF2-40B4-BE49-F238E27FC236}">
                <a16:creationId xmlns:a16="http://schemas.microsoft.com/office/drawing/2014/main" id="{7FF9E488-EFFC-4DFB-98AB-F892E5D84583}"/>
              </a:ext>
            </a:extLst>
          </p:cNvPr>
          <p:cNvSpPr txBox="1">
            <a:spLocks/>
          </p:cNvSpPr>
          <p:nvPr/>
        </p:nvSpPr>
        <p:spPr>
          <a:xfrm>
            <a:off x="2595558" y="2002292"/>
            <a:ext cx="2084400"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400" dirty="0"/>
              <a:t>SR-602</a:t>
            </a:r>
          </a:p>
        </p:txBody>
      </p:sp>
      <p:sp>
        <p:nvSpPr>
          <p:cNvPr id="128" name="Google Shape;2434;p50">
            <a:extLst>
              <a:ext uri="{FF2B5EF4-FFF2-40B4-BE49-F238E27FC236}">
                <a16:creationId xmlns:a16="http://schemas.microsoft.com/office/drawing/2014/main" id="{4631E5F7-7B32-4C1A-98AC-EAB9AB218800}"/>
              </a:ext>
            </a:extLst>
          </p:cNvPr>
          <p:cNvSpPr txBox="1">
            <a:spLocks/>
          </p:cNvSpPr>
          <p:nvPr/>
        </p:nvSpPr>
        <p:spPr>
          <a:xfrm>
            <a:off x="4530123" y="3137246"/>
            <a:ext cx="2018294" cy="1225748"/>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ctr">
              <a:buFont typeface="Hind"/>
              <a:buNone/>
            </a:pPr>
            <a:r>
              <a:rPr lang="fr-FR" sz="1200" b="0" i="0" dirty="0">
                <a:solidFill>
                  <a:schemeClr val="tx1"/>
                </a:solidFill>
                <a:effectLst/>
                <a:latin typeface="+mn-lt"/>
              </a:rPr>
              <a:t>Le KY-038 est un capteur de son qui détecte les variations sonores pour assurer la surveillance de ma maison.</a:t>
            </a:r>
            <a:endParaRPr lang="fr-FR" sz="1200" dirty="0">
              <a:solidFill>
                <a:schemeClr val="tx1"/>
              </a:solidFill>
              <a:latin typeface="+mn-lt"/>
            </a:endParaRPr>
          </a:p>
        </p:txBody>
      </p:sp>
      <p:sp>
        <p:nvSpPr>
          <p:cNvPr id="129" name="Google Shape;2435;p50">
            <a:extLst>
              <a:ext uri="{FF2B5EF4-FFF2-40B4-BE49-F238E27FC236}">
                <a16:creationId xmlns:a16="http://schemas.microsoft.com/office/drawing/2014/main" id="{874FBD4C-B4B1-4296-893C-B35BBD54A976}"/>
              </a:ext>
            </a:extLst>
          </p:cNvPr>
          <p:cNvSpPr txBox="1">
            <a:spLocks/>
          </p:cNvSpPr>
          <p:nvPr/>
        </p:nvSpPr>
        <p:spPr>
          <a:xfrm>
            <a:off x="4464029" y="2701327"/>
            <a:ext cx="2084400"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400" dirty="0"/>
              <a:t>KY-038</a:t>
            </a:r>
          </a:p>
        </p:txBody>
      </p:sp>
      <p:sp>
        <p:nvSpPr>
          <p:cNvPr id="130" name="Google Shape;2436;p50">
            <a:extLst>
              <a:ext uri="{FF2B5EF4-FFF2-40B4-BE49-F238E27FC236}">
                <a16:creationId xmlns:a16="http://schemas.microsoft.com/office/drawing/2014/main" id="{15165343-3FAE-4C37-94CC-2AE73C78F30A}"/>
              </a:ext>
            </a:extLst>
          </p:cNvPr>
          <p:cNvSpPr txBox="1">
            <a:spLocks/>
          </p:cNvSpPr>
          <p:nvPr/>
        </p:nvSpPr>
        <p:spPr>
          <a:xfrm>
            <a:off x="6670789" y="2438699"/>
            <a:ext cx="1603101" cy="244681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1pPr>
            <a:lvl2pPr marL="914400" marR="0" lvl="1"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gn="ctr">
              <a:buFont typeface="Hind"/>
              <a:buNone/>
            </a:pPr>
            <a:r>
              <a:rPr lang="fr-FR" sz="1200" b="0" i="0" dirty="0">
                <a:solidFill>
                  <a:schemeClr val="tx1"/>
                </a:solidFill>
                <a:effectLst/>
                <a:latin typeface="+mn-lt"/>
              </a:rPr>
              <a:t>Le TTEMT6000 est un capteur de lumière qui ajuste la surveillance en fonction de la luminosité.</a:t>
            </a:r>
            <a:endParaRPr lang="fr-FR" sz="1200" dirty="0">
              <a:solidFill>
                <a:schemeClr val="tx1"/>
              </a:solidFill>
              <a:latin typeface="+mn-lt"/>
            </a:endParaRPr>
          </a:p>
        </p:txBody>
      </p:sp>
      <p:sp>
        <p:nvSpPr>
          <p:cNvPr id="131" name="Google Shape;2437;p50">
            <a:extLst>
              <a:ext uri="{FF2B5EF4-FFF2-40B4-BE49-F238E27FC236}">
                <a16:creationId xmlns:a16="http://schemas.microsoft.com/office/drawing/2014/main" id="{E7712E7E-B1A8-4993-B008-55FF93A06D81}"/>
              </a:ext>
            </a:extLst>
          </p:cNvPr>
          <p:cNvSpPr txBox="1">
            <a:spLocks/>
          </p:cNvSpPr>
          <p:nvPr/>
        </p:nvSpPr>
        <p:spPr>
          <a:xfrm>
            <a:off x="6332498" y="1983728"/>
            <a:ext cx="2084400"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400" dirty="0"/>
              <a:t>TEMT6000</a:t>
            </a:r>
          </a:p>
        </p:txBody>
      </p:sp>
      <p:sp>
        <p:nvSpPr>
          <p:cNvPr id="132" name="Google Shape;2438;p50">
            <a:extLst>
              <a:ext uri="{FF2B5EF4-FFF2-40B4-BE49-F238E27FC236}">
                <a16:creationId xmlns:a16="http://schemas.microsoft.com/office/drawing/2014/main" id="{000C0585-9A03-426A-9369-83701F8056B3}"/>
              </a:ext>
            </a:extLst>
          </p:cNvPr>
          <p:cNvSpPr txBox="1">
            <a:spLocks/>
          </p:cNvSpPr>
          <p:nvPr/>
        </p:nvSpPr>
        <p:spPr>
          <a:xfrm>
            <a:off x="1323200" y="2166497"/>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05</a:t>
            </a:r>
          </a:p>
        </p:txBody>
      </p:sp>
      <p:sp>
        <p:nvSpPr>
          <p:cNvPr id="133" name="Google Shape;2439;p50">
            <a:extLst>
              <a:ext uri="{FF2B5EF4-FFF2-40B4-BE49-F238E27FC236}">
                <a16:creationId xmlns:a16="http://schemas.microsoft.com/office/drawing/2014/main" id="{F7E1CE58-C69D-4AE8-B7C1-5752AEE3E6A3}"/>
              </a:ext>
            </a:extLst>
          </p:cNvPr>
          <p:cNvSpPr txBox="1">
            <a:spLocks/>
          </p:cNvSpPr>
          <p:nvPr/>
        </p:nvSpPr>
        <p:spPr>
          <a:xfrm>
            <a:off x="3191658" y="1455997"/>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ar-DZ" dirty="0">
                <a:solidFill>
                  <a:schemeClr val="lt1"/>
                </a:solidFill>
              </a:rPr>
              <a:t>0</a:t>
            </a:r>
            <a:r>
              <a:rPr lang="fr-FR" dirty="0">
                <a:solidFill>
                  <a:schemeClr val="lt1"/>
                </a:solidFill>
              </a:rPr>
              <a:t>6</a:t>
            </a:r>
            <a:endParaRPr lang="ar-DZ" dirty="0">
              <a:solidFill>
                <a:schemeClr val="lt1"/>
              </a:solidFill>
            </a:endParaRPr>
          </a:p>
        </p:txBody>
      </p:sp>
      <p:sp>
        <p:nvSpPr>
          <p:cNvPr id="134" name="Google Shape;2440;p50">
            <a:extLst>
              <a:ext uri="{FF2B5EF4-FFF2-40B4-BE49-F238E27FC236}">
                <a16:creationId xmlns:a16="http://schemas.microsoft.com/office/drawing/2014/main" id="{7A9E3566-D63D-469A-BA1D-0C3B12CF7C11}"/>
              </a:ext>
            </a:extLst>
          </p:cNvPr>
          <p:cNvSpPr txBox="1">
            <a:spLocks/>
          </p:cNvSpPr>
          <p:nvPr/>
        </p:nvSpPr>
        <p:spPr>
          <a:xfrm>
            <a:off x="5057375" y="2171138"/>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ar-DZ" dirty="0">
                <a:solidFill>
                  <a:schemeClr val="lt1"/>
                </a:solidFill>
              </a:rPr>
              <a:t>0</a:t>
            </a:r>
            <a:r>
              <a:rPr lang="fr-FR" dirty="0">
                <a:solidFill>
                  <a:schemeClr val="lt1"/>
                </a:solidFill>
              </a:rPr>
              <a:t>7</a:t>
            </a:r>
            <a:endParaRPr lang="ar-DZ" dirty="0">
              <a:solidFill>
                <a:schemeClr val="lt1"/>
              </a:solidFill>
            </a:endParaRPr>
          </a:p>
        </p:txBody>
      </p:sp>
      <p:sp>
        <p:nvSpPr>
          <p:cNvPr id="135" name="Google Shape;2441;p50">
            <a:extLst>
              <a:ext uri="{FF2B5EF4-FFF2-40B4-BE49-F238E27FC236}">
                <a16:creationId xmlns:a16="http://schemas.microsoft.com/office/drawing/2014/main" id="{60E93DC8-0B07-44F0-BD24-F35D304BA861}"/>
              </a:ext>
            </a:extLst>
          </p:cNvPr>
          <p:cNvSpPr txBox="1">
            <a:spLocks/>
          </p:cNvSpPr>
          <p:nvPr/>
        </p:nvSpPr>
        <p:spPr>
          <a:xfrm>
            <a:off x="6923091" y="1448001"/>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ar-DZ" dirty="0">
                <a:solidFill>
                  <a:schemeClr val="lt1"/>
                </a:solidFill>
              </a:rPr>
              <a:t>0</a:t>
            </a:r>
            <a:r>
              <a:rPr lang="fr-FR" dirty="0">
                <a:solidFill>
                  <a:schemeClr val="lt1"/>
                </a:solidFill>
              </a:rPr>
              <a:t>8</a:t>
            </a:r>
            <a:endParaRPr lang="ar-DZ" dirty="0">
              <a:solidFill>
                <a:schemeClr val="lt1"/>
              </a:solidFill>
            </a:endParaRPr>
          </a:p>
        </p:txBody>
      </p:sp>
    </p:spTree>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903</Words>
  <Application>Microsoft Office PowerPoint</Application>
  <PresentationFormat>On-screen Show (16:9)</PresentationFormat>
  <Paragraphs>109</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Hind</vt:lpstr>
      <vt:lpstr>Arial</vt:lpstr>
      <vt:lpstr>Hind Light</vt:lpstr>
      <vt:lpstr>Poppins</vt:lpstr>
      <vt:lpstr>Roboto</vt:lpstr>
      <vt:lpstr>Anton</vt:lpstr>
      <vt:lpstr>-apple-system</vt:lpstr>
      <vt:lpstr>Nunito Light</vt:lpstr>
      <vt:lpstr>Bachelor's Degree in Electronics Engineering by Slidesgo</vt:lpstr>
      <vt:lpstr>SYSTEME DE SURVEILLANCE A DOMICILE</vt:lpstr>
      <vt:lpstr>PLAN</vt:lpstr>
      <vt:lpstr>Introduction</vt:lpstr>
      <vt:lpstr>PowerPoint Presentation</vt:lpstr>
      <vt:lpstr>c'est quoi le système de surveillance à domicile </vt:lpstr>
      <vt:lpstr>PowerPoint Presentation</vt:lpstr>
      <vt:lpstr>Architecture du système </vt:lpstr>
      <vt:lpstr>Les composants utilisés </vt:lpstr>
      <vt:lpstr>PowerPoint Presentation</vt:lpstr>
      <vt:lpstr>Application mobile</vt:lpstr>
      <vt:lpstr>Fonctionnalités du système </vt:lpstr>
      <vt:lpstr>Fonctionnalités du système </vt:lpstr>
      <vt:lpstr>Détection de mouvement </vt:lpstr>
      <vt:lpstr>Cas d’utilisation </vt:lpstr>
      <vt:lpstr>Cas d’utilisation </vt:lpstr>
      <vt:lpstr>TEST</vt:lpstr>
      <vt:lpstr>PowerPoint Presentation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Bachelor's Degree in Electronics Engineering</dc:title>
  <cp:lastModifiedBy>Islam Aby</cp:lastModifiedBy>
  <cp:revision>28</cp:revision>
  <dcterms:modified xsi:type="dcterms:W3CDTF">2023-06-14T13:07:32Z</dcterms:modified>
</cp:coreProperties>
</file>